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74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4825" y="2036451"/>
            <a:ext cx="14971048" cy="532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4936" y="4660112"/>
            <a:ext cx="9410827" cy="2307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email.co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rwebsit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1253" y="425450"/>
            <a:ext cx="9555480" cy="24776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120"/>
              </a:spcBef>
            </a:pPr>
            <a:r>
              <a:rPr sz="4000" b="1" spc="114" dirty="0">
                <a:solidFill>
                  <a:srgbClr val="FFFFFF"/>
                </a:solidFill>
                <a:latin typeface="Cambria"/>
                <a:cs typeface="Cambria"/>
              </a:rPr>
              <a:t>Optimizing </a:t>
            </a:r>
            <a:r>
              <a:rPr sz="4000" b="1" spc="5" dirty="0">
                <a:solidFill>
                  <a:srgbClr val="FFFFFF"/>
                </a:solidFill>
                <a:latin typeface="Cambria"/>
                <a:cs typeface="Cambria"/>
              </a:rPr>
              <a:t>Virtual </a:t>
            </a:r>
            <a:r>
              <a:rPr sz="4000" b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60" dirty="0">
                <a:solidFill>
                  <a:srgbClr val="FFFFFF"/>
                </a:solidFill>
                <a:latin typeface="Cambria"/>
                <a:cs typeface="Cambria"/>
              </a:rPr>
              <a:t>Memory </a:t>
            </a:r>
            <a:r>
              <a:rPr sz="4000" b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20" dirty="0">
                <a:solidFill>
                  <a:srgbClr val="FFFFFF"/>
                </a:solidFill>
                <a:latin typeface="Cambria"/>
                <a:cs typeface="Cambria"/>
              </a:rPr>
              <a:t>Performance: </a:t>
            </a:r>
            <a:r>
              <a:rPr sz="4000" b="1" spc="14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4000" b="1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70" dirty="0">
                <a:solidFill>
                  <a:srgbClr val="FFFFFF"/>
                </a:solidFill>
                <a:latin typeface="Cambria"/>
                <a:cs typeface="Cambria"/>
              </a:rPr>
              <a:t>Simulation </a:t>
            </a:r>
            <a:r>
              <a:rPr sz="4000" b="1" spc="-10" dirty="0">
                <a:solidFill>
                  <a:srgbClr val="FFFFFF"/>
                </a:solidFill>
                <a:latin typeface="Cambria"/>
                <a:cs typeface="Cambria"/>
              </a:rPr>
              <a:t>with </a:t>
            </a:r>
            <a:r>
              <a:rPr sz="4000" b="1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100" dirty="0">
                <a:solidFill>
                  <a:srgbClr val="FFFFFF"/>
                </a:solidFill>
                <a:latin typeface="Cambria"/>
                <a:cs typeface="Cambria"/>
              </a:rPr>
              <a:t>Paging</a:t>
            </a:r>
            <a:r>
              <a:rPr sz="4000" b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4000" b="1" spc="-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Cambria"/>
                <a:cs typeface="Cambria"/>
              </a:rPr>
              <a:t>Advanced </a:t>
            </a:r>
            <a:r>
              <a:rPr sz="4000" b="1" spc="-16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Cambria"/>
                <a:cs typeface="Cambria"/>
              </a:rPr>
              <a:t>Page</a:t>
            </a:r>
            <a:r>
              <a:rPr sz="4000" b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mbria"/>
                <a:cs typeface="Cambria"/>
              </a:rPr>
              <a:t>Replacement </a:t>
            </a:r>
            <a:r>
              <a:rPr sz="4000" b="1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55" dirty="0">
                <a:solidFill>
                  <a:srgbClr val="FFFFFF"/>
                </a:solidFill>
                <a:latin typeface="Cambria"/>
                <a:cs typeface="Cambria"/>
              </a:rPr>
              <a:t>Algorithms</a:t>
            </a:r>
            <a:endParaRPr sz="4000" dirty="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  <p:pic>
        <p:nvPicPr>
          <p:cNvPr id="4" name="Picture 3" descr="Saveetha Institute of Medical And Technical Sciences - Wikipedia">
            <a:extLst>
              <a:ext uri="{FF2B5EF4-FFF2-40B4-BE49-F238E27FC236}">
                <a16:creationId xmlns:a16="http://schemas.microsoft.com/office/drawing/2014/main" id="{4B4B6BB8-1006-4C3A-82B9-B23745E7B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50" y="5302250"/>
            <a:ext cx="3932266" cy="43393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C99E7-DCEB-5B84-B800-5BF9A0D76E9B}"/>
              </a:ext>
            </a:extLst>
          </p:cNvPr>
          <p:cNvSpPr txBox="1"/>
          <p:nvPr/>
        </p:nvSpPr>
        <p:spPr>
          <a:xfrm>
            <a:off x="8464550" y="3115225"/>
            <a:ext cx="9555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5"/>
                </a:solidFill>
              </a:rPr>
              <a:t>SAVEETHA INSTITUTE OF MEDICAL AND TECHINCAL SCIENCES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D1503-84F7-832C-CEE0-4350400335DE}"/>
              </a:ext>
            </a:extLst>
          </p:cNvPr>
          <p:cNvSpPr txBox="1"/>
          <p:nvPr/>
        </p:nvSpPr>
        <p:spPr>
          <a:xfrm>
            <a:off x="12154167" y="4438664"/>
            <a:ext cx="6146533" cy="5507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endParaRPr lang="en-IN" sz="3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G.SHREENIDHI (192211161)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 INFANTA ROZARIO(192211155)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40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SUPERVISOR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 </a:t>
            </a:r>
            <a:r>
              <a:rPr lang="en-IN" sz="30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N" sz="3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IN" sz="3000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Terrance Frederick Fernandez</a:t>
            </a:r>
            <a:endParaRPr lang="en-IN" sz="30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4107" y="1419873"/>
            <a:ext cx="3584575" cy="12407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4604">
              <a:lnSpc>
                <a:spcPct val="101299"/>
              </a:lnSpc>
              <a:spcBef>
                <a:spcPts val="60"/>
              </a:spcBef>
            </a:pPr>
            <a:r>
              <a:rPr sz="3950" spc="45" dirty="0">
                <a:solidFill>
                  <a:srgbClr val="000000"/>
                </a:solidFill>
              </a:rPr>
              <a:t>Challenges</a:t>
            </a:r>
            <a:r>
              <a:rPr sz="3950" spc="-10" dirty="0">
                <a:solidFill>
                  <a:srgbClr val="000000"/>
                </a:solidFill>
              </a:rPr>
              <a:t> </a:t>
            </a:r>
            <a:r>
              <a:rPr sz="3950" spc="5" dirty="0">
                <a:solidFill>
                  <a:srgbClr val="000000"/>
                </a:solidFill>
              </a:rPr>
              <a:t>and </a:t>
            </a:r>
            <a:r>
              <a:rPr sz="3950" spc="-855" dirty="0">
                <a:solidFill>
                  <a:srgbClr val="000000"/>
                </a:solidFill>
              </a:rPr>
              <a:t> </a:t>
            </a:r>
            <a:r>
              <a:rPr sz="3950" spc="75" dirty="0">
                <a:solidFill>
                  <a:srgbClr val="000000"/>
                </a:solidFill>
              </a:rPr>
              <a:t>Consid</a:t>
            </a:r>
            <a:r>
              <a:rPr sz="3950" spc="55" dirty="0">
                <a:solidFill>
                  <a:srgbClr val="000000"/>
                </a:solidFill>
              </a:rPr>
              <a:t>e</a:t>
            </a:r>
            <a:r>
              <a:rPr sz="3950" dirty="0">
                <a:solidFill>
                  <a:srgbClr val="000000"/>
                </a:solidFill>
              </a:rPr>
              <a:t>rations</a:t>
            </a:r>
            <a:endParaRPr sz="3950"/>
          </a:p>
        </p:txBody>
      </p:sp>
      <p:sp>
        <p:nvSpPr>
          <p:cNvPr id="7" name="object 7"/>
          <p:cNvSpPr txBox="1"/>
          <p:nvPr/>
        </p:nvSpPr>
        <p:spPr>
          <a:xfrm>
            <a:off x="1225550" y="3778250"/>
            <a:ext cx="6705600" cy="35401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962660">
              <a:lnSpc>
                <a:spcPct val="117800"/>
              </a:lnSpc>
              <a:spcBef>
                <a:spcPts val="80"/>
              </a:spcBef>
            </a:pPr>
            <a:r>
              <a:rPr sz="2450" spc="90" dirty="0">
                <a:latin typeface="Verdana"/>
                <a:cs typeface="Verdana"/>
              </a:rPr>
              <a:t>While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optimizing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tual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80" dirty="0">
                <a:latin typeface="Verdana"/>
                <a:cs typeface="Verdana"/>
              </a:rPr>
              <a:t>y  </a:t>
            </a:r>
            <a:r>
              <a:rPr sz="2450" spc="30" dirty="0">
                <a:latin typeface="Verdana"/>
                <a:cs typeface="Verdana"/>
              </a:rPr>
              <a:t>per</a:t>
            </a:r>
            <a:r>
              <a:rPr sz="2450" spc="-1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25" dirty="0">
                <a:latin typeface="Verdana"/>
                <a:cs typeface="Verdana"/>
              </a:rPr>
              <a:t>man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beneﬁ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-100" dirty="0">
                <a:latin typeface="Verdana"/>
                <a:cs typeface="Verdana"/>
              </a:rPr>
              <a:t>ial,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it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55" dirty="0">
                <a:latin typeface="Verdana"/>
                <a:cs typeface="Verdana"/>
              </a:rPr>
              <a:t>omes  </a:t>
            </a:r>
            <a:r>
              <a:rPr sz="2450" spc="80" dirty="0">
                <a:latin typeface="Verdana"/>
                <a:cs typeface="Verdana"/>
              </a:rPr>
              <a:t>with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its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145" dirty="0">
                <a:latin typeface="Verdana"/>
                <a:cs typeface="Verdana"/>
              </a:rPr>
              <a:t>wn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set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40" dirty="0">
                <a:latin typeface="Verdana"/>
                <a:cs typeface="Verdana"/>
              </a:rPr>
              <a:t>hallenges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and  </a:t>
            </a:r>
            <a:r>
              <a:rPr sz="2450" spc="-5" dirty="0">
                <a:latin typeface="Verdana"/>
                <a:cs typeface="Verdana"/>
              </a:rPr>
              <a:t>considerations. </a:t>
            </a:r>
            <a:r>
              <a:rPr sz="2450" spc="110" dirty="0">
                <a:latin typeface="Verdana"/>
                <a:cs typeface="Verdana"/>
              </a:rPr>
              <a:t>We </a:t>
            </a:r>
            <a:r>
              <a:rPr sz="2450" spc="35" dirty="0">
                <a:latin typeface="Verdana"/>
                <a:cs typeface="Verdana"/>
              </a:rPr>
              <a:t>will </a:t>
            </a:r>
            <a:r>
              <a:rPr sz="2450" spc="10" dirty="0">
                <a:latin typeface="Verdana"/>
                <a:cs typeface="Verdana"/>
              </a:rPr>
              <a:t>address </a:t>
            </a:r>
            <a:r>
              <a:rPr sz="2450" spc="-5" dirty="0">
                <a:latin typeface="Verdana"/>
                <a:cs typeface="Verdana"/>
              </a:rPr>
              <a:t>factors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su</a:t>
            </a:r>
            <a:r>
              <a:rPr sz="2450" spc="30" dirty="0">
                <a:latin typeface="Verdana"/>
                <a:cs typeface="Verdana"/>
              </a:rPr>
              <a:t>c</a:t>
            </a:r>
            <a:r>
              <a:rPr sz="2450" spc="120" dirty="0">
                <a:latin typeface="Verdana"/>
                <a:cs typeface="Verdana"/>
              </a:rPr>
              <a:t>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as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70" dirty="0">
                <a:latin typeface="Verdana"/>
                <a:cs typeface="Verdana"/>
              </a:rPr>
              <a:t>agmentation</a:t>
            </a:r>
            <a:r>
              <a:rPr sz="2450" spc="-360" dirty="0">
                <a:latin typeface="Verdana"/>
                <a:cs typeface="Verdana"/>
              </a:rPr>
              <a:t>, 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klo</a:t>
            </a:r>
            <a:r>
              <a:rPr sz="2450" spc="70" dirty="0">
                <a:latin typeface="Verdana"/>
                <a:cs typeface="Verdana"/>
              </a:rPr>
              <a:t>ad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di</a:t>
            </a:r>
            <a:r>
              <a:rPr sz="2450" spc="-30" dirty="0">
                <a:latin typeface="Verdana"/>
                <a:cs typeface="Verdana"/>
              </a:rPr>
              <a:t>v</a:t>
            </a:r>
            <a:r>
              <a:rPr sz="2450" spc="-15" dirty="0">
                <a:latin typeface="Verdana"/>
                <a:cs typeface="Verdana"/>
              </a:rPr>
              <a:t>ersi</a:t>
            </a:r>
            <a:r>
              <a:rPr sz="2450" spc="-40" dirty="0">
                <a:latin typeface="Verdana"/>
                <a:cs typeface="Verdana"/>
              </a:rPr>
              <a:t>t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ha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35" dirty="0">
                <a:latin typeface="Verdana"/>
                <a:cs typeface="Verdana"/>
              </a:rPr>
              <a:t>d</a:t>
            </a:r>
            <a:r>
              <a:rPr sz="2450" spc="140" dirty="0">
                <a:latin typeface="Verdana"/>
                <a:cs typeface="Verdana"/>
              </a:rPr>
              <a:t>w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e 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onst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15" dirty="0">
                <a:latin typeface="Verdana"/>
                <a:cs typeface="Verdana"/>
              </a:rPr>
              <a:t>aints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that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im</a:t>
            </a:r>
            <a:r>
              <a:rPr sz="2450" spc="114" dirty="0">
                <a:latin typeface="Verdana"/>
                <a:cs typeface="Verdana"/>
              </a:rPr>
              <a:t>p</a:t>
            </a:r>
            <a:r>
              <a:rPr sz="2450" spc="55" dirty="0">
                <a:latin typeface="Verdana"/>
                <a:cs typeface="Verdana"/>
              </a:rPr>
              <a:t>ac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tual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10" dirty="0">
                <a:latin typeface="Verdana"/>
                <a:cs typeface="Verdana"/>
              </a:rPr>
              <a:t>y</a:t>
            </a:r>
            <a:endParaRPr sz="2450" dirty="0">
              <a:latin typeface="Verdana"/>
              <a:cs typeface="Verdana"/>
            </a:endParaRPr>
          </a:p>
          <a:p>
            <a:pPr marR="5080">
              <a:lnSpc>
                <a:spcPct val="100000"/>
              </a:lnSpc>
              <a:spcBef>
                <a:spcPts val="509"/>
              </a:spcBef>
            </a:pPr>
            <a:r>
              <a:rPr sz="2450" spc="-25" dirty="0">
                <a:latin typeface="Verdana"/>
                <a:cs typeface="Verdana"/>
              </a:rPr>
              <a:t>efﬁciency.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4950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1850"/>
              </a:spcBef>
            </a:pPr>
            <a:r>
              <a:rPr sz="4400" spc="15" dirty="0"/>
              <a:t>Future</a:t>
            </a:r>
            <a:r>
              <a:rPr sz="4400" spc="55" dirty="0"/>
              <a:t> </a:t>
            </a:r>
            <a:r>
              <a:rPr sz="4400" spc="5" dirty="0"/>
              <a:t>Research</a:t>
            </a:r>
            <a:r>
              <a:rPr sz="4400" spc="60" dirty="0"/>
              <a:t> </a:t>
            </a:r>
            <a:r>
              <a:rPr sz="4400" spc="35" dirty="0"/>
              <a:t>Opportunities</a:t>
            </a:r>
            <a:endParaRPr sz="4400"/>
          </a:p>
        </p:txBody>
      </p:sp>
      <p:sp>
        <p:nvSpPr>
          <p:cNvPr id="9" name="object 9"/>
          <p:cNvSpPr txBox="1"/>
          <p:nvPr/>
        </p:nvSpPr>
        <p:spPr>
          <a:xfrm>
            <a:off x="9428543" y="3702050"/>
            <a:ext cx="7547609" cy="31019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17800"/>
              </a:lnSpc>
              <a:spcBef>
                <a:spcPts val="80"/>
              </a:spcBef>
            </a:pPr>
            <a:r>
              <a:rPr sz="2450" spc="20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ﬁeld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tual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optimization  </a:t>
            </a:r>
            <a:r>
              <a:rPr sz="2450" spc="15" dirty="0">
                <a:latin typeface="Verdana"/>
                <a:cs typeface="Verdana"/>
              </a:rPr>
              <a:t>presents </a:t>
            </a:r>
            <a:r>
              <a:rPr sz="2450" spc="25" dirty="0">
                <a:latin typeface="Verdana"/>
                <a:cs typeface="Verdana"/>
              </a:rPr>
              <a:t>exciting </a:t>
            </a:r>
            <a:r>
              <a:rPr sz="2450" spc="5" dirty="0">
                <a:latin typeface="Verdana"/>
                <a:cs typeface="Verdana"/>
              </a:rPr>
              <a:t>avenues </a:t>
            </a:r>
            <a:r>
              <a:rPr sz="2450" spc="-15" dirty="0">
                <a:latin typeface="Verdana"/>
                <a:cs typeface="Verdana"/>
              </a:rPr>
              <a:t>for </a:t>
            </a:r>
            <a:r>
              <a:rPr sz="2450" spc="30" dirty="0">
                <a:latin typeface="Verdana"/>
                <a:cs typeface="Verdana"/>
              </a:rPr>
              <a:t>future </a:t>
            </a:r>
            <a:r>
              <a:rPr sz="2450" spc="-5" dirty="0">
                <a:latin typeface="Verdana"/>
                <a:cs typeface="Verdana"/>
              </a:rPr>
              <a:t>research </a:t>
            </a:r>
            <a:r>
              <a:rPr sz="2450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 </a:t>
            </a:r>
            <a:r>
              <a:rPr sz="2450" spc="25" dirty="0">
                <a:latin typeface="Verdana"/>
                <a:cs typeface="Verdana"/>
              </a:rPr>
              <a:t>development. </a:t>
            </a:r>
            <a:r>
              <a:rPr sz="2450" spc="110" dirty="0">
                <a:latin typeface="Verdana"/>
                <a:cs typeface="Verdana"/>
              </a:rPr>
              <a:t>We </a:t>
            </a:r>
            <a:r>
              <a:rPr sz="2450" spc="35" dirty="0">
                <a:latin typeface="Verdana"/>
                <a:cs typeface="Verdana"/>
              </a:rPr>
              <a:t>will </a:t>
            </a:r>
            <a:r>
              <a:rPr sz="2450" dirty="0">
                <a:latin typeface="Verdana"/>
                <a:cs typeface="Verdana"/>
              </a:rPr>
              <a:t>explore </a:t>
            </a:r>
            <a:r>
              <a:rPr sz="2450" spc="40" dirty="0">
                <a:latin typeface="Verdana"/>
                <a:cs typeface="Verdana"/>
              </a:rPr>
              <a:t>potential </a:t>
            </a:r>
            <a:r>
              <a:rPr sz="2450" spc="4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dirty="0">
                <a:latin typeface="Verdana"/>
                <a:cs typeface="Verdana"/>
              </a:rPr>
              <a:t>es</a:t>
            </a:r>
            <a:r>
              <a:rPr sz="2450" spc="-40" dirty="0">
                <a:latin typeface="Verdana"/>
                <a:cs typeface="Verdana"/>
              </a:rPr>
              <a:t>ea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120" dirty="0">
                <a:latin typeface="Verdana"/>
                <a:cs typeface="Verdana"/>
              </a:rPr>
              <a:t>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di</a:t>
            </a:r>
            <a:r>
              <a:rPr sz="2450" spc="-10" dirty="0">
                <a:latin typeface="Verdana"/>
                <a:cs typeface="Verdana"/>
              </a:rPr>
              <a:t>r</a:t>
            </a:r>
            <a:r>
              <a:rPr sz="2450" spc="80" dirty="0">
                <a:latin typeface="Verdana"/>
                <a:cs typeface="Verdana"/>
              </a:rPr>
              <a:t>ec</a:t>
            </a:r>
            <a:r>
              <a:rPr sz="2450" spc="30" dirty="0">
                <a:latin typeface="Verdana"/>
                <a:cs typeface="Verdana"/>
              </a:rPr>
              <a:t>tions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su</a:t>
            </a:r>
            <a:r>
              <a:rPr sz="2450" spc="30" dirty="0">
                <a:latin typeface="Verdana"/>
                <a:cs typeface="Verdana"/>
              </a:rPr>
              <a:t>c</a:t>
            </a:r>
            <a:r>
              <a:rPr sz="2450" spc="120" dirty="0">
                <a:latin typeface="Verdana"/>
                <a:cs typeface="Verdana"/>
              </a:rPr>
              <a:t>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as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ma</a:t>
            </a:r>
            <a:r>
              <a:rPr sz="2450" spc="65" dirty="0">
                <a:latin typeface="Verdana"/>
                <a:cs typeface="Verdana"/>
              </a:rPr>
              <a:t>chine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l</a:t>
            </a:r>
            <a:r>
              <a:rPr sz="2450" spc="-25" dirty="0">
                <a:latin typeface="Verdana"/>
                <a:cs typeface="Verdana"/>
              </a:rPr>
              <a:t>e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40" dirty="0">
                <a:latin typeface="Verdana"/>
                <a:cs typeface="Verdana"/>
              </a:rPr>
              <a:t>ning-  </a:t>
            </a:r>
            <a:r>
              <a:rPr sz="2450" spc="45" dirty="0">
                <a:latin typeface="Verdana"/>
                <a:cs typeface="Verdana"/>
              </a:rPr>
              <a:t>based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page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replacement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adaptive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memory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management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fu</a:t>
            </a:r>
            <a:r>
              <a:rPr sz="2450" spc="4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ther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s</a:t>
            </a:r>
            <a:r>
              <a:rPr sz="2450" spc="-125" dirty="0">
                <a:latin typeface="Verdana"/>
                <a:cs typeface="Verdana"/>
              </a:rPr>
              <a:t>y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5" dirty="0">
                <a:latin typeface="Verdana"/>
                <a:cs typeface="Verdana"/>
              </a:rPr>
              <a:t>t</a:t>
            </a:r>
            <a:r>
              <a:rPr sz="2450" spc="100" dirty="0">
                <a:latin typeface="Verdana"/>
                <a:cs typeface="Verdana"/>
              </a:rPr>
              <a:t>em  </a:t>
            </a:r>
            <a:r>
              <a:rPr sz="2450" spc="15" dirty="0">
                <a:latin typeface="Verdana"/>
                <a:cs typeface="Verdana"/>
              </a:rPr>
              <a:t>performance.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825"/>
              </a:spcBef>
            </a:pPr>
            <a:r>
              <a:rPr sz="5850" spc="-70" dirty="0"/>
              <a:t>Key</a:t>
            </a:r>
            <a:r>
              <a:rPr sz="5850" spc="-245" dirty="0"/>
              <a:t> </a:t>
            </a:r>
            <a:r>
              <a:rPr sz="5850" spc="-114" dirty="0"/>
              <a:t>Takeaways</a:t>
            </a:r>
            <a:endParaRPr sz="5850"/>
          </a:p>
        </p:txBody>
      </p:sp>
      <p:sp>
        <p:nvSpPr>
          <p:cNvPr id="6" name="object 6"/>
          <p:cNvSpPr txBox="1"/>
          <p:nvPr/>
        </p:nvSpPr>
        <p:spPr>
          <a:xfrm>
            <a:off x="9403460" y="4083050"/>
            <a:ext cx="7597775" cy="31019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algn="ctr">
              <a:lnSpc>
                <a:spcPct val="117800"/>
              </a:lnSpc>
              <a:spcBef>
                <a:spcPts val="80"/>
              </a:spcBef>
            </a:pPr>
            <a:r>
              <a:rPr sz="2450" spc="60" dirty="0">
                <a:latin typeface="Verdana"/>
                <a:cs typeface="Verdana"/>
              </a:rPr>
              <a:t>Reﬂecting </a:t>
            </a:r>
            <a:r>
              <a:rPr sz="2450" spc="90" dirty="0">
                <a:latin typeface="Verdana"/>
                <a:cs typeface="Verdana"/>
              </a:rPr>
              <a:t>on </a:t>
            </a:r>
            <a:r>
              <a:rPr sz="2450" spc="65" dirty="0">
                <a:latin typeface="Verdana"/>
                <a:cs typeface="Verdana"/>
              </a:rPr>
              <a:t>the </a:t>
            </a:r>
            <a:r>
              <a:rPr sz="2450" spc="35" dirty="0">
                <a:latin typeface="Verdana"/>
                <a:cs typeface="Verdana"/>
              </a:rPr>
              <a:t>insights </a:t>
            </a:r>
            <a:r>
              <a:rPr sz="2450" spc="75" dirty="0">
                <a:latin typeface="Verdana"/>
                <a:cs typeface="Verdana"/>
              </a:rPr>
              <a:t>gained </a:t>
            </a:r>
            <a:r>
              <a:rPr sz="2450" spc="45" dirty="0">
                <a:latin typeface="Verdana"/>
                <a:cs typeface="Verdana"/>
              </a:rPr>
              <a:t>from </a:t>
            </a:r>
            <a:r>
              <a:rPr sz="2450" spc="20" dirty="0">
                <a:latin typeface="Verdana"/>
                <a:cs typeface="Verdana"/>
              </a:rPr>
              <a:t>this </a:t>
            </a:r>
            <a:r>
              <a:rPr sz="2450" spc="2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presentation,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it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evident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that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optimizing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virtual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per</a:t>
            </a:r>
            <a:r>
              <a:rPr sz="2450" spc="-1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25" dirty="0">
                <a:latin typeface="Verdana"/>
                <a:cs typeface="Verdana"/>
              </a:rPr>
              <a:t>man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mu</a:t>
            </a:r>
            <a:r>
              <a:rPr sz="2450" spc="55" dirty="0">
                <a:latin typeface="Verdana"/>
                <a:cs typeface="Verdana"/>
              </a:rPr>
              <a:t>l</a:t>
            </a:r>
            <a:r>
              <a:rPr sz="2450" dirty="0">
                <a:latin typeface="Verdana"/>
                <a:cs typeface="Verdana"/>
              </a:rPr>
              <a:t>ti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45" dirty="0">
                <a:latin typeface="Verdana"/>
                <a:cs typeface="Verdana"/>
              </a:rPr>
              <a:t>e</a:t>
            </a:r>
            <a:r>
              <a:rPr sz="2450" spc="-25" dirty="0">
                <a:latin typeface="Verdana"/>
                <a:cs typeface="Verdana"/>
              </a:rPr>
              <a:t>t</a:t>
            </a:r>
            <a:r>
              <a:rPr sz="2450" spc="70" dirty="0">
                <a:latin typeface="Verdana"/>
                <a:cs typeface="Verdana"/>
              </a:rPr>
              <a:t>ed  </a:t>
            </a:r>
            <a:r>
              <a:rPr sz="2450" spc="85" dirty="0">
                <a:latin typeface="Verdana"/>
                <a:cs typeface="Verdana"/>
              </a:rPr>
              <a:t>end</a:t>
            </a:r>
            <a:r>
              <a:rPr sz="2450" spc="40" dirty="0">
                <a:latin typeface="Verdana"/>
                <a:cs typeface="Verdana"/>
              </a:rPr>
              <a:t>e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By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unde</a:t>
            </a:r>
            <a:r>
              <a:rPr sz="2450" spc="45" dirty="0">
                <a:latin typeface="Verdana"/>
                <a:cs typeface="Verdana"/>
              </a:rPr>
              <a:t>r</a:t>
            </a:r>
            <a:r>
              <a:rPr sz="2450" spc="60" dirty="0">
                <a:latin typeface="Verdana"/>
                <a:cs typeface="Verdana"/>
              </a:rPr>
              <a:t>standing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int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50" dirty="0">
                <a:latin typeface="Verdana"/>
                <a:cs typeface="Verdana"/>
              </a:rPr>
              <a:t>ica</a:t>
            </a:r>
            <a:r>
              <a:rPr sz="2450" spc="35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ies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of  </a:t>
            </a:r>
            <a:r>
              <a:rPr sz="2450" spc="95" dirty="0">
                <a:latin typeface="Verdana"/>
                <a:cs typeface="Verdana"/>
              </a:rPr>
              <a:t>paging </a:t>
            </a:r>
            <a:r>
              <a:rPr sz="2450" spc="85" dirty="0">
                <a:latin typeface="Verdana"/>
                <a:cs typeface="Verdana"/>
              </a:rPr>
              <a:t>and </a:t>
            </a:r>
            <a:r>
              <a:rPr lang="en-IN" sz="2450" spc="80" dirty="0">
                <a:latin typeface="Verdana"/>
                <a:cs typeface="Verdana"/>
              </a:rPr>
              <a:t>page </a:t>
            </a:r>
            <a:r>
              <a:rPr lang="en-IN" sz="2450" spc="55" dirty="0">
                <a:latin typeface="Verdana"/>
                <a:cs typeface="Verdana"/>
              </a:rPr>
              <a:t>replacement </a:t>
            </a:r>
            <a:r>
              <a:rPr lang="en-IN" sz="2450" spc="5" dirty="0">
                <a:latin typeface="Verdana"/>
                <a:cs typeface="Verdana"/>
              </a:rPr>
              <a:t>algorithms, </a:t>
            </a:r>
            <a:r>
              <a:rPr sz="2450" spc="80" dirty="0">
                <a:latin typeface="Verdana"/>
                <a:cs typeface="Verdana"/>
              </a:rPr>
              <a:t>we </a:t>
            </a:r>
            <a:r>
              <a:rPr sz="2450" spc="8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 </a:t>
            </a:r>
            <a:r>
              <a:rPr sz="2450" spc="-10" dirty="0">
                <a:latin typeface="Verdana"/>
                <a:cs typeface="Verdana"/>
              </a:rPr>
              <a:t>effectively </a:t>
            </a:r>
            <a:r>
              <a:rPr sz="2450" spc="70" dirty="0">
                <a:latin typeface="Verdana"/>
                <a:cs typeface="Verdana"/>
              </a:rPr>
              <a:t>enhance </a:t>
            </a:r>
            <a:r>
              <a:rPr sz="2450" spc="-5" dirty="0">
                <a:latin typeface="Verdana"/>
                <a:cs typeface="Verdana"/>
              </a:rPr>
              <a:t>system </a:t>
            </a:r>
            <a:r>
              <a:rPr sz="2450" spc="25" dirty="0">
                <a:latin typeface="Verdana"/>
                <a:cs typeface="Verdana"/>
              </a:rPr>
              <a:t>efﬁciency </a:t>
            </a:r>
            <a:r>
              <a:rPr sz="2450" spc="85" dirty="0">
                <a:latin typeface="Verdana"/>
                <a:cs typeface="Verdana"/>
              </a:rPr>
              <a:t>and </a:t>
            </a:r>
            <a:r>
              <a:rPr sz="2450" spc="9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responsiveness.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78003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0" spc="200" dirty="0">
                <a:solidFill>
                  <a:srgbClr val="000000"/>
                </a:solidFill>
              </a:rPr>
              <a:t>Conclusion</a:t>
            </a:r>
            <a:endParaRPr sz="1000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730750" y="4540250"/>
            <a:ext cx="9410827" cy="2307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R="5080" algn="ctr">
              <a:lnSpc>
                <a:spcPct val="102000"/>
              </a:lnSpc>
              <a:spcBef>
                <a:spcPts val="65"/>
              </a:spcBef>
            </a:pPr>
            <a:r>
              <a:rPr spc="-85" dirty="0"/>
              <a:t>In</a:t>
            </a:r>
            <a:r>
              <a:rPr spc="-215" dirty="0"/>
              <a:t> </a:t>
            </a:r>
            <a:r>
              <a:rPr spc="20" dirty="0"/>
              <a:t>conclusion,</a:t>
            </a:r>
            <a:r>
              <a:rPr spc="-215" dirty="0"/>
              <a:t> </a:t>
            </a:r>
            <a:r>
              <a:rPr spc="65" dirty="0"/>
              <a:t>the</a:t>
            </a:r>
            <a:r>
              <a:rPr spc="-210" dirty="0"/>
              <a:t> </a:t>
            </a:r>
            <a:r>
              <a:rPr spc="45" dirty="0"/>
              <a:t>simulation</a:t>
            </a:r>
            <a:r>
              <a:rPr spc="-215" dirty="0"/>
              <a:t> </a:t>
            </a:r>
            <a:r>
              <a:rPr spc="20" dirty="0"/>
              <a:t>of</a:t>
            </a:r>
            <a:r>
              <a:rPr spc="-215" dirty="0"/>
              <a:t> </a:t>
            </a:r>
            <a:r>
              <a:rPr spc="95" dirty="0"/>
              <a:t>paging</a:t>
            </a:r>
            <a:r>
              <a:rPr spc="-210" dirty="0"/>
              <a:t> </a:t>
            </a:r>
            <a:r>
              <a:rPr spc="85" dirty="0"/>
              <a:t>and</a:t>
            </a:r>
            <a:r>
              <a:rPr spc="-215" dirty="0"/>
              <a:t> </a:t>
            </a:r>
            <a:r>
              <a:rPr spc="45" dirty="0"/>
              <a:t>advanced</a:t>
            </a:r>
            <a:r>
              <a:rPr spc="-215" dirty="0"/>
              <a:t> </a:t>
            </a:r>
            <a:r>
              <a:rPr spc="80" dirty="0"/>
              <a:t>page </a:t>
            </a:r>
            <a:r>
              <a:rPr spc="-844" dirty="0"/>
              <a:t> </a:t>
            </a:r>
            <a:r>
              <a:rPr spc="55" dirty="0"/>
              <a:t>replacement</a:t>
            </a:r>
            <a:r>
              <a:rPr spc="-204" dirty="0"/>
              <a:t> </a:t>
            </a:r>
            <a:r>
              <a:rPr spc="45" dirty="0"/>
              <a:t>algorithms</a:t>
            </a:r>
            <a:r>
              <a:rPr spc="-200" dirty="0"/>
              <a:t> </a:t>
            </a:r>
            <a:r>
              <a:rPr spc="10" dirty="0"/>
              <a:t>has</a:t>
            </a:r>
            <a:r>
              <a:rPr spc="-200" dirty="0"/>
              <a:t> </a:t>
            </a:r>
            <a:r>
              <a:rPr spc="35" dirty="0"/>
              <a:t>provided</a:t>
            </a:r>
            <a:r>
              <a:rPr spc="-204" dirty="0"/>
              <a:t> </a:t>
            </a:r>
            <a:r>
              <a:rPr spc="10" dirty="0"/>
              <a:t>valuable</a:t>
            </a:r>
            <a:r>
              <a:rPr spc="-200" dirty="0"/>
              <a:t> </a:t>
            </a:r>
            <a:r>
              <a:rPr spc="35" dirty="0"/>
              <a:t>insights</a:t>
            </a:r>
            <a:r>
              <a:rPr spc="-200" dirty="0"/>
              <a:t> </a:t>
            </a:r>
            <a:r>
              <a:rPr spc="40" dirty="0"/>
              <a:t>into </a:t>
            </a:r>
            <a:r>
              <a:rPr spc="-850" dirty="0"/>
              <a:t> </a:t>
            </a:r>
            <a:r>
              <a:rPr spc="70" dirty="0"/>
              <a:t>optimizing</a:t>
            </a:r>
            <a:r>
              <a:rPr spc="-215" dirty="0"/>
              <a:t> </a:t>
            </a:r>
            <a:r>
              <a:rPr spc="-60" dirty="0"/>
              <a:t>vi</a:t>
            </a:r>
            <a:r>
              <a:rPr spc="-25" dirty="0"/>
              <a:t>r</a:t>
            </a:r>
            <a:r>
              <a:rPr spc="30" dirty="0"/>
              <a:t>tual</a:t>
            </a:r>
            <a:r>
              <a:rPr spc="-215" dirty="0"/>
              <a:t> </a:t>
            </a:r>
            <a:r>
              <a:rPr spc="114" dirty="0"/>
              <a:t>memo</a:t>
            </a:r>
            <a:r>
              <a:rPr spc="95" dirty="0"/>
              <a:t>r</a:t>
            </a:r>
            <a:r>
              <a:rPr spc="-110" dirty="0"/>
              <a:t>y</a:t>
            </a:r>
            <a:r>
              <a:rPr spc="-215" dirty="0"/>
              <a:t> </a:t>
            </a:r>
            <a:r>
              <a:rPr spc="30" dirty="0"/>
              <a:t>per</a:t>
            </a:r>
            <a:r>
              <a:rPr spc="-10" dirty="0"/>
              <a:t>f</a:t>
            </a:r>
            <a:r>
              <a:rPr spc="5" dirty="0"/>
              <a:t>o</a:t>
            </a:r>
            <a:r>
              <a:rPr spc="-20" dirty="0"/>
              <a:t>r</a:t>
            </a:r>
            <a:r>
              <a:rPr spc="125" dirty="0"/>
              <a:t>man</a:t>
            </a:r>
            <a:r>
              <a:rPr spc="65" dirty="0"/>
              <a:t>c</a:t>
            </a:r>
            <a:r>
              <a:rPr spc="-170" dirty="0"/>
              <a:t>e.</a:t>
            </a:r>
            <a:r>
              <a:rPr spc="-215" dirty="0"/>
              <a:t> </a:t>
            </a:r>
            <a:r>
              <a:rPr spc="35" dirty="0"/>
              <a:t>By</a:t>
            </a:r>
            <a:r>
              <a:rPr spc="-215" dirty="0"/>
              <a:t> </a:t>
            </a:r>
            <a:r>
              <a:rPr spc="5" dirty="0"/>
              <a:t>l</a:t>
            </a:r>
            <a:r>
              <a:rPr spc="-10" dirty="0"/>
              <a:t>e</a:t>
            </a:r>
            <a:r>
              <a:rPr spc="-150" dirty="0"/>
              <a:t>v</a:t>
            </a:r>
            <a:r>
              <a:rPr spc="35" dirty="0"/>
              <a:t>e</a:t>
            </a:r>
            <a:r>
              <a:rPr spc="-175" dirty="0"/>
              <a:t>r</a:t>
            </a:r>
            <a:r>
              <a:rPr spc="85" dirty="0"/>
              <a:t>aging</a:t>
            </a:r>
            <a:r>
              <a:rPr spc="-215" dirty="0"/>
              <a:t> </a:t>
            </a:r>
            <a:r>
              <a:rPr spc="55" dirty="0"/>
              <a:t>the  </a:t>
            </a:r>
            <a:r>
              <a:rPr spc="80" dirty="0"/>
              <a:t>knowledge </a:t>
            </a:r>
            <a:r>
              <a:rPr spc="10" dirty="0"/>
              <a:t>gained, </a:t>
            </a:r>
            <a:r>
              <a:rPr spc="25" dirty="0"/>
              <a:t>organizations </a:t>
            </a:r>
            <a:r>
              <a:rPr spc="75" dirty="0"/>
              <a:t>can </a:t>
            </a:r>
            <a:r>
              <a:rPr spc="70" dirty="0"/>
              <a:t>enhance </a:t>
            </a:r>
            <a:r>
              <a:rPr spc="-5" dirty="0"/>
              <a:t>system </a:t>
            </a:r>
            <a:r>
              <a:rPr dirty="0"/>
              <a:t> </a:t>
            </a:r>
            <a:r>
              <a:rPr spc="25" dirty="0"/>
              <a:t>efﬁciency </a:t>
            </a:r>
            <a:r>
              <a:rPr spc="85" dirty="0"/>
              <a:t>and </a:t>
            </a:r>
            <a:r>
              <a:rPr spc="-25" dirty="0"/>
              <a:t>responsiveness, </a:t>
            </a:r>
            <a:r>
              <a:rPr spc="25" dirty="0"/>
              <a:t>ultimately </a:t>
            </a:r>
            <a:r>
              <a:rPr spc="55" dirty="0"/>
              <a:t>improving </a:t>
            </a:r>
            <a:r>
              <a:rPr spc="5" dirty="0"/>
              <a:t>user </a:t>
            </a:r>
            <a:r>
              <a:rPr spc="10" dirty="0"/>
              <a:t> </a:t>
            </a:r>
            <a:r>
              <a:rPr spc="-5" dirty="0"/>
              <a:t>e</a:t>
            </a:r>
            <a:r>
              <a:rPr dirty="0"/>
              <a:t>xpe</a:t>
            </a:r>
            <a:r>
              <a:rPr spc="-20" dirty="0"/>
              <a:t>r</a:t>
            </a:r>
            <a:r>
              <a:rPr spc="65" dirty="0"/>
              <a:t>ien</a:t>
            </a:r>
            <a:r>
              <a:rPr spc="40" dirty="0"/>
              <a:t>c</a:t>
            </a:r>
            <a:r>
              <a:rPr spc="35" dirty="0"/>
              <a:t>e</a:t>
            </a:r>
            <a:r>
              <a:rPr spc="-215" dirty="0"/>
              <a:t> </a:t>
            </a:r>
            <a:r>
              <a:rPr spc="85" dirty="0"/>
              <a:t>and</a:t>
            </a:r>
            <a:r>
              <a:rPr spc="-215" dirty="0"/>
              <a:t> </a:t>
            </a:r>
            <a:r>
              <a:rPr spc="55" dirty="0"/>
              <a:t>p</a:t>
            </a:r>
            <a:r>
              <a:rPr spc="5" dirty="0"/>
              <a:t>r</a:t>
            </a:r>
            <a:r>
              <a:rPr spc="114" dirty="0"/>
              <a:t>odu</a:t>
            </a:r>
            <a:r>
              <a:rPr spc="105" dirty="0"/>
              <a:t>c</a:t>
            </a:r>
            <a:r>
              <a:rPr spc="-10" dirty="0"/>
              <a:t>tivi</a:t>
            </a:r>
            <a:r>
              <a:rPr spc="-35" dirty="0"/>
              <a:t>t</a:t>
            </a:r>
            <a:r>
              <a:rPr spc="-195" dirty="0"/>
              <a:t>y</a:t>
            </a:r>
            <a:r>
              <a:rPr spc="-370"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61384" y="7823428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520166" y="551942"/>
                </a:moveTo>
                <a:lnTo>
                  <a:pt x="228625" y="134924"/>
                </a:lnTo>
                <a:lnTo>
                  <a:pt x="165290" y="134924"/>
                </a:lnTo>
                <a:lnTo>
                  <a:pt x="456819" y="551942"/>
                </a:lnTo>
                <a:lnTo>
                  <a:pt x="520166" y="551942"/>
                </a:lnTo>
                <a:close/>
              </a:path>
              <a:path w="685800" h="685800">
                <a:moveTo>
                  <a:pt x="685800" y="74104"/>
                </a:moveTo>
                <a:lnTo>
                  <a:pt x="679970" y="45262"/>
                </a:lnTo>
                <a:lnTo>
                  <a:pt x="664095" y="21717"/>
                </a:lnTo>
                <a:lnTo>
                  <a:pt x="640537" y="5829"/>
                </a:lnTo>
                <a:lnTo>
                  <a:pt x="611695" y="0"/>
                </a:lnTo>
                <a:lnTo>
                  <a:pt x="576605" y="0"/>
                </a:lnTo>
                <a:lnTo>
                  <a:pt x="576605" y="581571"/>
                </a:lnTo>
                <a:lnTo>
                  <a:pt x="437426" y="581571"/>
                </a:lnTo>
                <a:lnTo>
                  <a:pt x="309981" y="396100"/>
                </a:lnTo>
                <a:lnTo>
                  <a:pt x="150431" y="581571"/>
                </a:lnTo>
                <a:lnTo>
                  <a:pt x="109194" y="581571"/>
                </a:lnTo>
                <a:lnTo>
                  <a:pt x="291680" y="369468"/>
                </a:lnTo>
                <a:lnTo>
                  <a:pt x="109194" y="103873"/>
                </a:lnTo>
                <a:lnTo>
                  <a:pt x="248373" y="103873"/>
                </a:lnTo>
                <a:lnTo>
                  <a:pt x="369049" y="279514"/>
                </a:lnTo>
                <a:lnTo>
                  <a:pt x="520141" y="103873"/>
                </a:lnTo>
                <a:lnTo>
                  <a:pt x="561378" y="103873"/>
                </a:lnTo>
                <a:lnTo>
                  <a:pt x="387375" y="306146"/>
                </a:lnTo>
                <a:lnTo>
                  <a:pt x="576605" y="581571"/>
                </a:lnTo>
                <a:lnTo>
                  <a:pt x="576605" y="0"/>
                </a:lnTo>
                <a:lnTo>
                  <a:pt x="74104" y="0"/>
                </a:lnTo>
                <a:lnTo>
                  <a:pt x="45262" y="5829"/>
                </a:lnTo>
                <a:lnTo>
                  <a:pt x="21704" y="21717"/>
                </a:lnTo>
                <a:lnTo>
                  <a:pt x="5816" y="45262"/>
                </a:lnTo>
                <a:lnTo>
                  <a:pt x="0" y="74104"/>
                </a:lnTo>
                <a:lnTo>
                  <a:pt x="0" y="611695"/>
                </a:lnTo>
                <a:lnTo>
                  <a:pt x="5816" y="640549"/>
                </a:lnTo>
                <a:lnTo>
                  <a:pt x="21704" y="664108"/>
                </a:lnTo>
                <a:lnTo>
                  <a:pt x="45262" y="679983"/>
                </a:lnTo>
                <a:lnTo>
                  <a:pt x="74104" y="685800"/>
                </a:lnTo>
                <a:lnTo>
                  <a:pt x="611695" y="685800"/>
                </a:lnTo>
                <a:lnTo>
                  <a:pt x="640537" y="679983"/>
                </a:lnTo>
                <a:lnTo>
                  <a:pt x="664095" y="664108"/>
                </a:lnTo>
                <a:lnTo>
                  <a:pt x="679970" y="640549"/>
                </a:lnTo>
                <a:lnTo>
                  <a:pt x="685800" y="611695"/>
                </a:lnTo>
                <a:lnTo>
                  <a:pt x="685800" y="581571"/>
                </a:lnTo>
                <a:lnTo>
                  <a:pt x="685800" y="103873"/>
                </a:lnTo>
                <a:lnTo>
                  <a:pt x="685800" y="74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1612" y="781866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36333" y="0"/>
                </a:moveTo>
                <a:lnTo>
                  <a:pt x="49453" y="0"/>
                </a:lnTo>
                <a:lnTo>
                  <a:pt x="30201" y="3887"/>
                </a:lnTo>
                <a:lnTo>
                  <a:pt x="14482" y="14489"/>
                </a:lnTo>
                <a:lnTo>
                  <a:pt x="3885" y="30212"/>
                </a:lnTo>
                <a:lnTo>
                  <a:pt x="0" y="49466"/>
                </a:lnTo>
                <a:lnTo>
                  <a:pt x="0" y="636346"/>
                </a:lnTo>
                <a:lnTo>
                  <a:pt x="3885" y="655598"/>
                </a:lnTo>
                <a:lnTo>
                  <a:pt x="14482" y="671317"/>
                </a:lnTo>
                <a:lnTo>
                  <a:pt x="30201" y="681914"/>
                </a:lnTo>
                <a:lnTo>
                  <a:pt x="49453" y="685800"/>
                </a:lnTo>
                <a:lnTo>
                  <a:pt x="366344" y="685800"/>
                </a:lnTo>
                <a:lnTo>
                  <a:pt x="366344" y="420585"/>
                </a:lnTo>
                <a:lnTo>
                  <a:pt x="277266" y="420585"/>
                </a:lnTo>
                <a:lnTo>
                  <a:pt x="277266" y="316788"/>
                </a:lnTo>
                <a:lnTo>
                  <a:pt x="366344" y="316788"/>
                </a:lnTo>
                <a:lnTo>
                  <a:pt x="366344" y="240385"/>
                </a:lnTo>
                <a:lnTo>
                  <a:pt x="372600" y="192142"/>
                </a:lnTo>
                <a:lnTo>
                  <a:pt x="390437" y="153962"/>
                </a:lnTo>
                <a:lnTo>
                  <a:pt x="418456" y="126224"/>
                </a:lnTo>
                <a:lnTo>
                  <a:pt x="455261" y="109304"/>
                </a:lnTo>
                <a:lnTo>
                  <a:pt x="499452" y="103581"/>
                </a:lnTo>
                <a:lnTo>
                  <a:pt x="526564" y="104041"/>
                </a:lnTo>
                <a:lnTo>
                  <a:pt x="550021" y="105148"/>
                </a:lnTo>
                <a:lnTo>
                  <a:pt x="568157" y="106490"/>
                </a:lnTo>
                <a:lnTo>
                  <a:pt x="579310" y="107657"/>
                </a:lnTo>
                <a:lnTo>
                  <a:pt x="579310" y="200253"/>
                </a:lnTo>
                <a:lnTo>
                  <a:pt x="524814" y="200253"/>
                </a:lnTo>
                <a:lnTo>
                  <a:pt x="498659" y="203914"/>
                </a:lnTo>
                <a:lnTo>
                  <a:pt x="483033" y="214218"/>
                </a:lnTo>
                <a:lnTo>
                  <a:pt x="475467" y="230144"/>
                </a:lnTo>
                <a:lnTo>
                  <a:pt x="473494" y="250672"/>
                </a:lnTo>
                <a:lnTo>
                  <a:pt x="473494" y="316788"/>
                </a:lnTo>
                <a:lnTo>
                  <a:pt x="576300" y="316788"/>
                </a:lnTo>
                <a:lnTo>
                  <a:pt x="562902" y="420585"/>
                </a:lnTo>
                <a:lnTo>
                  <a:pt x="473494" y="420585"/>
                </a:lnTo>
                <a:lnTo>
                  <a:pt x="473494" y="685800"/>
                </a:lnTo>
                <a:lnTo>
                  <a:pt x="636333" y="685800"/>
                </a:lnTo>
                <a:lnTo>
                  <a:pt x="655587" y="681914"/>
                </a:lnTo>
                <a:lnTo>
                  <a:pt x="671310" y="671317"/>
                </a:lnTo>
                <a:lnTo>
                  <a:pt x="681912" y="655598"/>
                </a:lnTo>
                <a:lnTo>
                  <a:pt x="685800" y="636346"/>
                </a:lnTo>
                <a:lnTo>
                  <a:pt x="685800" y="49466"/>
                </a:lnTo>
                <a:lnTo>
                  <a:pt x="681912" y="30212"/>
                </a:lnTo>
                <a:lnTo>
                  <a:pt x="671310" y="14489"/>
                </a:lnTo>
                <a:lnTo>
                  <a:pt x="655587" y="3887"/>
                </a:lnTo>
                <a:lnTo>
                  <a:pt x="636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11477" y="7818666"/>
            <a:ext cx="685800" cy="685800"/>
            <a:chOff x="1511477" y="7818666"/>
            <a:chExt cx="685800" cy="685800"/>
          </a:xfrm>
        </p:grpSpPr>
        <p:sp>
          <p:nvSpPr>
            <p:cNvPr id="6" name="object 6"/>
            <p:cNvSpPr/>
            <p:nvPr/>
          </p:nvSpPr>
          <p:spPr>
            <a:xfrm>
              <a:off x="1693073" y="800014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5">
                  <a:moveTo>
                    <a:pt x="161304" y="0"/>
                  </a:moveTo>
                  <a:lnTo>
                    <a:pt x="109527" y="220"/>
                  </a:lnTo>
                  <a:lnTo>
                    <a:pt x="68873" y="2199"/>
                  </a:lnTo>
                  <a:lnTo>
                    <a:pt x="27557" y="18040"/>
                  </a:lnTo>
                  <a:lnTo>
                    <a:pt x="5740" y="51233"/>
                  </a:lnTo>
                  <a:lnTo>
                    <a:pt x="455" y="95651"/>
                  </a:lnTo>
                  <a:lnTo>
                    <a:pt x="0" y="200774"/>
                  </a:lnTo>
                  <a:lnTo>
                    <a:pt x="106" y="213137"/>
                  </a:lnTo>
                  <a:lnTo>
                    <a:pt x="2081" y="253826"/>
                  </a:lnTo>
                  <a:lnTo>
                    <a:pt x="17927" y="295176"/>
                  </a:lnTo>
                  <a:lnTo>
                    <a:pt x="51115" y="316994"/>
                  </a:lnTo>
                  <a:lnTo>
                    <a:pt x="95537" y="322278"/>
                  </a:lnTo>
                  <a:lnTo>
                    <a:pt x="161304" y="322846"/>
                  </a:lnTo>
                  <a:lnTo>
                    <a:pt x="192999" y="322800"/>
                  </a:lnTo>
                  <a:lnTo>
                    <a:pt x="240870" y="321703"/>
                  </a:lnTo>
                  <a:lnTo>
                    <a:pt x="289584" y="308699"/>
                  </a:lnTo>
                  <a:lnTo>
                    <a:pt x="314796" y="277545"/>
                  </a:lnTo>
                  <a:lnTo>
                    <a:pt x="319093" y="262534"/>
                  </a:lnTo>
                  <a:lnTo>
                    <a:pt x="161304" y="262534"/>
                  </a:lnTo>
                  <a:lnTo>
                    <a:pt x="121948" y="254587"/>
                  </a:lnTo>
                  <a:lnTo>
                    <a:pt x="89811" y="232916"/>
                  </a:lnTo>
                  <a:lnTo>
                    <a:pt x="68144" y="200774"/>
                  </a:lnTo>
                  <a:lnTo>
                    <a:pt x="60199" y="161417"/>
                  </a:lnTo>
                  <a:lnTo>
                    <a:pt x="68144" y="122061"/>
                  </a:lnTo>
                  <a:lnTo>
                    <a:pt x="89811" y="89923"/>
                  </a:lnTo>
                  <a:lnTo>
                    <a:pt x="121948" y="68257"/>
                  </a:lnTo>
                  <a:lnTo>
                    <a:pt x="161304" y="60312"/>
                  </a:lnTo>
                  <a:lnTo>
                    <a:pt x="243595" y="60312"/>
                  </a:lnTo>
                  <a:lnTo>
                    <a:pt x="242787" y="56311"/>
                  </a:lnTo>
                  <a:lnTo>
                    <a:pt x="244644" y="47118"/>
                  </a:lnTo>
                  <a:lnTo>
                    <a:pt x="249707" y="39609"/>
                  </a:lnTo>
                  <a:lnTo>
                    <a:pt x="257216" y="34546"/>
                  </a:lnTo>
                  <a:lnTo>
                    <a:pt x="266409" y="32689"/>
                  </a:lnTo>
                  <a:lnTo>
                    <a:pt x="308367" y="32689"/>
                  </a:lnTo>
                  <a:lnTo>
                    <a:pt x="304688" y="27669"/>
                  </a:lnTo>
                  <a:lnTo>
                    <a:pt x="271494" y="5852"/>
                  </a:lnTo>
                  <a:lnTo>
                    <a:pt x="227071" y="573"/>
                  </a:lnTo>
                  <a:lnTo>
                    <a:pt x="213017" y="220"/>
                  </a:lnTo>
                  <a:lnTo>
                    <a:pt x="161304" y="0"/>
                  </a:lnTo>
                  <a:close/>
                </a:path>
                <a:path w="323214" h="323215">
                  <a:moveTo>
                    <a:pt x="243595" y="60312"/>
                  </a:moveTo>
                  <a:lnTo>
                    <a:pt x="161304" y="60312"/>
                  </a:lnTo>
                  <a:lnTo>
                    <a:pt x="200660" y="68257"/>
                  </a:lnTo>
                  <a:lnTo>
                    <a:pt x="232797" y="89923"/>
                  </a:lnTo>
                  <a:lnTo>
                    <a:pt x="254464" y="122061"/>
                  </a:lnTo>
                  <a:lnTo>
                    <a:pt x="262406" y="161429"/>
                  </a:lnTo>
                  <a:lnTo>
                    <a:pt x="254464" y="200774"/>
                  </a:lnTo>
                  <a:lnTo>
                    <a:pt x="232797" y="232916"/>
                  </a:lnTo>
                  <a:lnTo>
                    <a:pt x="200660" y="254587"/>
                  </a:lnTo>
                  <a:lnTo>
                    <a:pt x="161304" y="262534"/>
                  </a:lnTo>
                  <a:lnTo>
                    <a:pt x="319093" y="262534"/>
                  </a:lnTo>
                  <a:lnTo>
                    <a:pt x="322513" y="213137"/>
                  </a:lnTo>
                  <a:lnTo>
                    <a:pt x="322621" y="200774"/>
                  </a:lnTo>
                  <a:lnTo>
                    <a:pt x="322513" y="109710"/>
                  </a:lnTo>
                  <a:lnTo>
                    <a:pt x="322160" y="95651"/>
                  </a:lnTo>
                  <a:lnTo>
                    <a:pt x="321578" y="81851"/>
                  </a:lnTo>
                  <a:lnTo>
                    <a:pt x="321423" y="79946"/>
                  </a:lnTo>
                  <a:lnTo>
                    <a:pt x="266409" y="79946"/>
                  </a:lnTo>
                  <a:lnTo>
                    <a:pt x="257216" y="78089"/>
                  </a:lnTo>
                  <a:lnTo>
                    <a:pt x="249707" y="73025"/>
                  </a:lnTo>
                  <a:lnTo>
                    <a:pt x="244644" y="65512"/>
                  </a:lnTo>
                  <a:lnTo>
                    <a:pt x="243595" y="60312"/>
                  </a:lnTo>
                  <a:close/>
                </a:path>
                <a:path w="323214" h="323215">
                  <a:moveTo>
                    <a:pt x="308367" y="32689"/>
                  </a:moveTo>
                  <a:lnTo>
                    <a:pt x="266409" y="32689"/>
                  </a:lnTo>
                  <a:lnTo>
                    <a:pt x="275610" y="34546"/>
                  </a:lnTo>
                  <a:lnTo>
                    <a:pt x="283122" y="39609"/>
                  </a:lnTo>
                  <a:lnTo>
                    <a:pt x="288187" y="47118"/>
                  </a:lnTo>
                  <a:lnTo>
                    <a:pt x="290044" y="56311"/>
                  </a:lnTo>
                  <a:lnTo>
                    <a:pt x="288182" y="65512"/>
                  </a:lnTo>
                  <a:lnTo>
                    <a:pt x="283118" y="73025"/>
                  </a:lnTo>
                  <a:lnTo>
                    <a:pt x="275608" y="78089"/>
                  </a:lnTo>
                  <a:lnTo>
                    <a:pt x="266409" y="79946"/>
                  </a:lnTo>
                  <a:lnTo>
                    <a:pt x="321423" y="79946"/>
                  </a:lnTo>
                  <a:lnTo>
                    <a:pt x="312086" y="39039"/>
                  </a:lnTo>
                  <a:lnTo>
                    <a:pt x="308703" y="33148"/>
                  </a:lnTo>
                  <a:lnTo>
                    <a:pt x="308367" y="32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8744" y="8095932"/>
              <a:ext cx="131267" cy="1312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11477" y="781866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36346" y="0"/>
                  </a:moveTo>
                  <a:lnTo>
                    <a:pt x="49466" y="0"/>
                  </a:lnTo>
                  <a:lnTo>
                    <a:pt x="30212" y="3887"/>
                  </a:lnTo>
                  <a:lnTo>
                    <a:pt x="14489" y="14489"/>
                  </a:lnTo>
                  <a:lnTo>
                    <a:pt x="3887" y="30212"/>
                  </a:lnTo>
                  <a:lnTo>
                    <a:pt x="0" y="49466"/>
                  </a:lnTo>
                  <a:lnTo>
                    <a:pt x="0" y="636346"/>
                  </a:lnTo>
                  <a:lnTo>
                    <a:pt x="3887" y="655598"/>
                  </a:lnTo>
                  <a:lnTo>
                    <a:pt x="14489" y="671317"/>
                  </a:lnTo>
                  <a:lnTo>
                    <a:pt x="30212" y="681914"/>
                  </a:lnTo>
                  <a:lnTo>
                    <a:pt x="49466" y="685800"/>
                  </a:lnTo>
                  <a:lnTo>
                    <a:pt x="636346" y="685800"/>
                  </a:lnTo>
                  <a:lnTo>
                    <a:pt x="655598" y="681914"/>
                  </a:lnTo>
                  <a:lnTo>
                    <a:pt x="671317" y="671317"/>
                  </a:lnTo>
                  <a:lnTo>
                    <a:pt x="681914" y="655598"/>
                  </a:lnTo>
                  <a:lnTo>
                    <a:pt x="685800" y="636346"/>
                  </a:lnTo>
                  <a:lnTo>
                    <a:pt x="685800" y="539800"/>
                  </a:lnTo>
                  <a:lnTo>
                    <a:pt x="342912" y="539800"/>
                  </a:lnTo>
                  <a:lnTo>
                    <a:pt x="290139" y="539567"/>
                  </a:lnTo>
                  <a:lnTo>
                    <a:pt x="247174" y="537465"/>
                  </a:lnTo>
                  <a:lnTo>
                    <a:pt x="204321" y="525238"/>
                  </a:lnTo>
                  <a:lnTo>
                    <a:pt x="171976" y="499006"/>
                  </a:lnTo>
                  <a:lnTo>
                    <a:pt x="152999" y="462072"/>
                  </a:lnTo>
                  <a:lnTo>
                    <a:pt x="147192" y="424078"/>
                  </a:lnTo>
                  <a:lnTo>
                    <a:pt x="146060" y="375193"/>
                  </a:lnTo>
                  <a:lnTo>
                    <a:pt x="146060" y="310613"/>
                  </a:lnTo>
                  <a:lnTo>
                    <a:pt x="146240" y="290137"/>
                  </a:lnTo>
                  <a:lnTo>
                    <a:pt x="148339" y="247174"/>
                  </a:lnTo>
                  <a:lnTo>
                    <a:pt x="160562" y="204319"/>
                  </a:lnTo>
                  <a:lnTo>
                    <a:pt x="186807" y="171974"/>
                  </a:lnTo>
                  <a:lnTo>
                    <a:pt x="223734" y="152990"/>
                  </a:lnTo>
                  <a:lnTo>
                    <a:pt x="261721" y="147193"/>
                  </a:lnTo>
                  <a:lnTo>
                    <a:pt x="685800" y="145999"/>
                  </a:lnTo>
                  <a:lnTo>
                    <a:pt x="685800" y="49466"/>
                  </a:lnTo>
                  <a:lnTo>
                    <a:pt x="681914" y="30212"/>
                  </a:lnTo>
                  <a:lnTo>
                    <a:pt x="671317" y="14489"/>
                  </a:lnTo>
                  <a:lnTo>
                    <a:pt x="655598" y="3887"/>
                  </a:lnTo>
                  <a:lnTo>
                    <a:pt x="636346" y="0"/>
                  </a:lnTo>
                  <a:close/>
                </a:path>
                <a:path w="685800" h="685800">
                  <a:moveTo>
                    <a:pt x="685800" y="145999"/>
                  </a:moveTo>
                  <a:lnTo>
                    <a:pt x="342900" y="145999"/>
                  </a:lnTo>
                  <a:lnTo>
                    <a:pt x="395671" y="146234"/>
                  </a:lnTo>
                  <a:lnTo>
                    <a:pt x="410058" y="146599"/>
                  </a:lnTo>
                  <a:lnTo>
                    <a:pt x="451146" y="150298"/>
                  </a:lnTo>
                  <a:lnTo>
                    <a:pt x="490558" y="165796"/>
                  </a:lnTo>
                  <a:lnTo>
                    <a:pt x="520014" y="195251"/>
                  </a:lnTo>
                  <a:lnTo>
                    <a:pt x="535512" y="234664"/>
                  </a:lnTo>
                  <a:lnTo>
                    <a:pt x="539206" y="275748"/>
                  </a:lnTo>
                  <a:lnTo>
                    <a:pt x="539750" y="310613"/>
                  </a:lnTo>
                  <a:lnTo>
                    <a:pt x="539750" y="375193"/>
                  </a:lnTo>
                  <a:lnTo>
                    <a:pt x="538618" y="424091"/>
                  </a:lnTo>
                  <a:lnTo>
                    <a:pt x="532809" y="462078"/>
                  </a:lnTo>
                  <a:lnTo>
                    <a:pt x="506751" y="506755"/>
                  </a:lnTo>
                  <a:lnTo>
                    <a:pt x="471881" y="529463"/>
                  </a:lnTo>
                  <a:lnTo>
                    <a:pt x="424091" y="538619"/>
                  </a:lnTo>
                  <a:lnTo>
                    <a:pt x="342912" y="539800"/>
                  </a:lnTo>
                  <a:lnTo>
                    <a:pt x="685800" y="539800"/>
                  </a:lnTo>
                  <a:lnTo>
                    <a:pt x="685800" y="145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05159" y="2530868"/>
            <a:ext cx="7125970" cy="230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950" spc="-50" dirty="0"/>
              <a:t>Thanks!</a:t>
            </a:r>
            <a:endParaRPr sz="14950"/>
          </a:p>
        </p:txBody>
      </p:sp>
      <p:sp>
        <p:nvSpPr>
          <p:cNvPr id="10" name="object 10"/>
          <p:cNvSpPr txBox="1"/>
          <p:nvPr/>
        </p:nvSpPr>
        <p:spPr>
          <a:xfrm>
            <a:off x="1505153" y="5084816"/>
            <a:ext cx="4913630" cy="21507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30"/>
              </a:spcBef>
            </a:pPr>
            <a:r>
              <a:rPr sz="2750" spc="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8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5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1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5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-1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spc="-1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750" spc="10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spc="45" dirty="0">
                <a:solidFill>
                  <a:srgbClr val="FFFFFF"/>
                </a:solidFill>
                <a:latin typeface="Verdana"/>
                <a:cs typeface="Verdana"/>
              </a:rPr>
              <a:t>?  </a:t>
            </a:r>
            <a:r>
              <a:rPr sz="2750" spc="15" dirty="0">
                <a:solidFill>
                  <a:srgbClr val="FFFFFF"/>
                </a:solidFill>
                <a:latin typeface="Verdana"/>
                <a:cs typeface="Verdana"/>
                <a:hlinkClick r:id="rId3"/>
              </a:rPr>
              <a:t>youremail@email.com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750" spc="-675" dirty="0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sz="2750" spc="-8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  <a:r>
              <a:rPr sz="2750" spc="-75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27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8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r>
              <a:rPr sz="2750" spc="-19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750" spc="7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7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6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2750" spc="-19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750" spc="-75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27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  <a:r>
              <a:rPr sz="2750" spc="-2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2750" spc="5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  <a:endParaRPr sz="2750">
              <a:latin typeface="Verdana"/>
              <a:cs typeface="Verdana"/>
            </a:endParaRPr>
          </a:p>
          <a:p>
            <a:pPr marL="12700" marR="922655">
              <a:lnSpc>
                <a:spcPct val="102299"/>
              </a:lnSpc>
            </a:pPr>
            <a:r>
              <a:rPr sz="2750" spc="15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ww</a:t>
            </a:r>
            <a:r>
              <a:rPr sz="2750" spc="7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w</a:t>
            </a:r>
            <a:r>
              <a:rPr sz="2750" spc="-51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.</a:t>
            </a:r>
            <a:r>
              <a:rPr sz="2750" spc="-180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y</a:t>
            </a:r>
            <a:r>
              <a:rPr sz="2750" spc="50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o</a:t>
            </a:r>
            <a:r>
              <a:rPr sz="2750" spc="10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u</a:t>
            </a:r>
            <a:r>
              <a:rPr sz="2750" spc="-30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r</a:t>
            </a:r>
            <a:r>
              <a:rPr sz="2750" spc="12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w</a:t>
            </a:r>
            <a:r>
              <a:rPr sz="2750" spc="20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e</a:t>
            </a:r>
            <a:r>
              <a:rPr sz="2750" spc="14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b</a:t>
            </a:r>
            <a:r>
              <a:rPr sz="2750" spc="-9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s</a:t>
            </a:r>
            <a:r>
              <a:rPr sz="2750" spc="-20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it</a:t>
            </a:r>
            <a:r>
              <a:rPr sz="2750" spc="20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e</a:t>
            </a:r>
            <a:r>
              <a:rPr sz="2750" spc="-46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.</a:t>
            </a:r>
            <a:r>
              <a:rPr sz="2750" spc="8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c</a:t>
            </a:r>
            <a:r>
              <a:rPr sz="2750" spc="50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o</a:t>
            </a:r>
            <a:r>
              <a:rPr sz="2750" spc="165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m </a:t>
            </a:r>
            <a:r>
              <a:rPr sz="275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Verdana"/>
                <a:cs typeface="Verdana"/>
              </a:rPr>
              <a:t>@yourusername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2487" y="2045976"/>
            <a:ext cx="3757929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25" dirty="0"/>
              <a:t>Introduction</a:t>
            </a:r>
            <a:endParaRPr sz="4950"/>
          </a:p>
        </p:txBody>
      </p:sp>
      <p:sp>
        <p:nvSpPr>
          <p:cNvPr id="7" name="object 7"/>
          <p:cNvSpPr txBox="1"/>
          <p:nvPr/>
        </p:nvSpPr>
        <p:spPr>
          <a:xfrm>
            <a:off x="10210799" y="3995107"/>
            <a:ext cx="7010400" cy="229678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85"/>
              </a:spcBef>
            </a:pP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esentation,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550" i="1" spc="25" dirty="0">
                <a:solidFill>
                  <a:srgbClr val="FFFFFF"/>
                </a:solidFill>
                <a:latin typeface="Verdana"/>
                <a:cs typeface="Verdana"/>
              </a:rPr>
              <a:t>Optimizing</a:t>
            </a:r>
            <a:r>
              <a:rPr sz="2550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50" i="1" spc="-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550" i="1" spc="-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50" i="1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50" i="1" spc="-15" dirty="0">
                <a:solidFill>
                  <a:srgbClr val="FFFFFF"/>
                </a:solidFill>
                <a:latin typeface="Verdana"/>
                <a:cs typeface="Verdana"/>
              </a:rPr>
              <a:t>tual</a:t>
            </a:r>
            <a:r>
              <a:rPr sz="2550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50" i="1" spc="50" dirty="0">
                <a:solidFill>
                  <a:srgbClr val="FFFFFF"/>
                </a:solidFill>
                <a:latin typeface="Verdana"/>
                <a:cs typeface="Verdana"/>
              </a:rPr>
              <a:t>Memo</a:t>
            </a:r>
            <a:r>
              <a:rPr sz="2550" i="1" spc="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50" i="1" spc="-125" dirty="0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sz="2550" i="1" spc="20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550" i="1" spc="-70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2550" i="1" spc="-7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550" i="1" spc="-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50" i="1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50" i="1" spc="50" dirty="0">
                <a:solidFill>
                  <a:srgbClr val="FFFFFF"/>
                </a:solidFill>
                <a:latin typeface="Verdana"/>
                <a:cs typeface="Verdana"/>
              </a:rPr>
              <a:t>man</a:t>
            </a:r>
            <a:r>
              <a:rPr sz="2550" i="1" spc="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50" i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50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14" dirty="0">
                <a:solidFill>
                  <a:srgbClr val="FFFFFF"/>
                </a:solidFill>
                <a:latin typeface="Verdana"/>
                <a:cs typeface="Verdana"/>
              </a:rPr>
              <a:t>ough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simulation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245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aging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age 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replacement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algorithms. </a:t>
            </a:r>
            <a:r>
              <a:rPr sz="2450" spc="110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Verdana"/>
                <a:cs typeface="Verdana"/>
              </a:rPr>
              <a:t>im</a:t>
            </a:r>
            <a:r>
              <a:rPr sz="2450" spc="114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ac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lang="en-IN" sz="24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135" dirty="0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25" dirty="0">
                <a:solidFill>
                  <a:srgbClr val="FFFFFF"/>
                </a:solidFill>
                <a:latin typeface="Verdana"/>
                <a:cs typeface="Verdana"/>
              </a:rPr>
              <a:t>man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ole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algorithms.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6350" y="1416050"/>
            <a:ext cx="6385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000000"/>
                </a:solidFill>
              </a:rPr>
              <a:t>Virtual</a:t>
            </a:r>
            <a:r>
              <a:rPr sz="4800" spc="40" dirty="0">
                <a:solidFill>
                  <a:srgbClr val="000000"/>
                </a:solidFill>
              </a:rPr>
              <a:t> </a:t>
            </a:r>
            <a:r>
              <a:rPr sz="4800" spc="25" dirty="0">
                <a:solidFill>
                  <a:srgbClr val="000000"/>
                </a:solidFill>
              </a:rPr>
              <a:t>Memory</a:t>
            </a:r>
            <a:r>
              <a:rPr sz="4800" spc="-90" dirty="0">
                <a:solidFill>
                  <a:srgbClr val="000000"/>
                </a:solidFill>
              </a:rPr>
              <a:t> </a:t>
            </a:r>
            <a:r>
              <a:rPr sz="4800" spc="25" dirty="0">
                <a:solidFill>
                  <a:srgbClr val="000000"/>
                </a:solidFill>
              </a:rPr>
              <a:t>Basics</a:t>
            </a:r>
            <a:endParaRPr sz="4800" dirty="0"/>
          </a:p>
        </p:txBody>
      </p:sp>
      <p:sp>
        <p:nvSpPr>
          <p:cNvPr id="10" name="object 10"/>
          <p:cNvSpPr txBox="1"/>
          <p:nvPr/>
        </p:nvSpPr>
        <p:spPr>
          <a:xfrm>
            <a:off x="823191" y="3244850"/>
            <a:ext cx="7019559" cy="30789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85"/>
              </a:spcBef>
            </a:pPr>
            <a:r>
              <a:rPr sz="2450" spc="90" dirty="0">
                <a:latin typeface="Verdana"/>
                <a:cs typeface="Verdana"/>
              </a:rPr>
              <a:t>Unde</a:t>
            </a:r>
            <a:r>
              <a:rPr sz="2450" spc="55" dirty="0">
                <a:latin typeface="Verdana"/>
                <a:cs typeface="Verdana"/>
              </a:rPr>
              <a:t>r</a:t>
            </a:r>
            <a:r>
              <a:rPr sz="2450" spc="60" dirty="0">
                <a:latin typeface="Verdana"/>
                <a:cs typeface="Verdana"/>
              </a:rPr>
              <a:t>standing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05" dirty="0">
                <a:latin typeface="Verdana"/>
                <a:cs typeface="Verdana"/>
              </a:rPr>
              <a:t>on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75" dirty="0">
                <a:latin typeface="Verdana"/>
                <a:cs typeface="Verdana"/>
              </a:rPr>
              <a:t>ept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tual 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essential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optimizing  </a:t>
            </a:r>
            <a:r>
              <a:rPr sz="2450" spc="-95" dirty="0">
                <a:latin typeface="Verdana"/>
                <a:cs typeface="Verdana"/>
              </a:rPr>
              <a:t>s</a:t>
            </a:r>
            <a:r>
              <a:rPr sz="2450" spc="-125" dirty="0">
                <a:latin typeface="Verdana"/>
                <a:cs typeface="Verdana"/>
              </a:rPr>
              <a:t>y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5" dirty="0">
                <a:latin typeface="Verdana"/>
                <a:cs typeface="Verdana"/>
              </a:rPr>
              <a:t>t</a:t>
            </a:r>
            <a:r>
              <a:rPr sz="2450" spc="135" dirty="0">
                <a:latin typeface="Verdana"/>
                <a:cs typeface="Verdana"/>
              </a:rPr>
              <a:t>em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per</a:t>
            </a:r>
            <a:r>
              <a:rPr sz="2450" spc="-1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25" dirty="0">
                <a:latin typeface="Verdana"/>
                <a:cs typeface="Verdana"/>
              </a:rPr>
              <a:t>man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-170" dirty="0">
                <a:latin typeface="Verdana"/>
                <a:cs typeface="Verdana"/>
              </a:rPr>
              <a:t>e.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25" dirty="0">
                <a:latin typeface="Verdana"/>
                <a:cs typeface="Verdana"/>
              </a:rPr>
              <a:t>It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all</a:t>
            </a:r>
            <a:r>
              <a:rPr sz="2450" spc="-30" dirty="0">
                <a:latin typeface="Verdana"/>
                <a:cs typeface="Verdana"/>
              </a:rPr>
              <a:t>o</a:t>
            </a:r>
            <a:r>
              <a:rPr sz="2450" spc="155" dirty="0">
                <a:latin typeface="Verdana"/>
                <a:cs typeface="Verdana"/>
              </a:rPr>
              <a:t>w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-95" dirty="0">
                <a:latin typeface="Verdana"/>
                <a:cs typeface="Verdana"/>
              </a:rPr>
              <a:t>s</a:t>
            </a:r>
            <a:r>
              <a:rPr sz="2450" spc="-125" dirty="0">
                <a:latin typeface="Verdana"/>
                <a:cs typeface="Verdana"/>
              </a:rPr>
              <a:t>y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5" dirty="0">
                <a:latin typeface="Verdana"/>
                <a:cs typeface="Verdana"/>
              </a:rPr>
              <a:t>t</a:t>
            </a:r>
            <a:r>
              <a:rPr sz="2450" spc="135" dirty="0">
                <a:latin typeface="Verdana"/>
                <a:cs typeface="Verdana"/>
              </a:rPr>
              <a:t>em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use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75" dirty="0">
                <a:latin typeface="Verdana"/>
                <a:cs typeface="Verdana"/>
              </a:rPr>
              <a:t>ombination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RAM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disk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60" dirty="0">
                <a:latin typeface="Verdana"/>
                <a:cs typeface="Verdana"/>
              </a:rPr>
              <a:t>age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80" dirty="0">
                <a:latin typeface="Verdana"/>
                <a:cs typeface="Verdana"/>
              </a:rPr>
              <a:t>ec</a:t>
            </a:r>
            <a:r>
              <a:rPr sz="2450" spc="-20" dirty="0">
                <a:latin typeface="Verdana"/>
                <a:cs typeface="Verdana"/>
              </a:rPr>
              <a:t>ti</a:t>
            </a:r>
            <a:r>
              <a:rPr sz="2450" spc="-80" dirty="0">
                <a:latin typeface="Verdana"/>
                <a:cs typeface="Verdana"/>
              </a:rPr>
              <a:t>v</a:t>
            </a:r>
            <a:r>
              <a:rPr sz="2450" spc="-30" dirty="0">
                <a:latin typeface="Verdana"/>
                <a:cs typeface="Verdana"/>
              </a:rPr>
              <a:t>ely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manage 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demands.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85" dirty="0">
                <a:latin typeface="Verdana"/>
                <a:cs typeface="Verdana"/>
              </a:rPr>
              <a:t>W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will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5" dirty="0">
                <a:latin typeface="Verdana"/>
                <a:cs typeface="Verdana"/>
              </a:rPr>
              <a:t>xplo</a:t>
            </a:r>
            <a:r>
              <a:rPr sz="2450" spc="-3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40" dirty="0">
                <a:latin typeface="Verdana"/>
                <a:cs typeface="Verdana"/>
              </a:rPr>
              <a:t>beneﬁts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40" dirty="0">
                <a:latin typeface="Verdana"/>
                <a:cs typeface="Verdana"/>
              </a:rPr>
              <a:t>hallenges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tual  </a:t>
            </a:r>
            <a:r>
              <a:rPr sz="2450" dirty="0">
                <a:latin typeface="Verdana"/>
                <a:cs typeface="Verdana"/>
              </a:rPr>
              <a:t>memory.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1825"/>
              </a:spcBef>
            </a:pPr>
            <a:r>
              <a:rPr sz="5850" spc="60" dirty="0"/>
              <a:t>Paging</a:t>
            </a:r>
            <a:r>
              <a:rPr sz="5850" spc="40" dirty="0"/>
              <a:t> </a:t>
            </a:r>
            <a:r>
              <a:rPr sz="5850" spc="55" dirty="0"/>
              <a:t>Mechanism</a:t>
            </a:r>
            <a:endParaRPr sz="5850"/>
          </a:p>
        </p:txBody>
      </p:sp>
      <p:sp>
        <p:nvSpPr>
          <p:cNvPr id="6" name="object 6"/>
          <p:cNvSpPr txBox="1"/>
          <p:nvPr/>
        </p:nvSpPr>
        <p:spPr>
          <a:xfrm>
            <a:off x="9439020" y="4540250"/>
            <a:ext cx="7526655" cy="26638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18745" marR="111125" algn="ctr">
              <a:lnSpc>
                <a:spcPct val="118200"/>
              </a:lnSpc>
              <a:spcBef>
                <a:spcPts val="70"/>
              </a:spcBef>
            </a:pPr>
            <a:r>
              <a:rPr sz="2450" spc="20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85" dirty="0">
                <a:latin typeface="Verdana"/>
                <a:cs typeface="Verdana"/>
              </a:rPr>
              <a:t>aging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me</a:t>
            </a:r>
            <a:r>
              <a:rPr sz="2450" spc="75" dirty="0">
                <a:latin typeface="Verdana"/>
                <a:cs typeface="Verdana"/>
              </a:rPr>
              <a:t>c</a:t>
            </a:r>
            <a:r>
              <a:rPr sz="2450" spc="65" dirty="0">
                <a:latin typeface="Verdana"/>
                <a:cs typeface="Verdana"/>
              </a:rPr>
              <a:t>hanism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k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05" dirty="0">
                <a:latin typeface="Verdana"/>
                <a:cs typeface="Verdana"/>
              </a:rPr>
              <a:t>omponent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of  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tual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managemen</a:t>
            </a:r>
            <a:r>
              <a:rPr sz="2450" spc="75" dirty="0">
                <a:latin typeface="Verdana"/>
                <a:cs typeface="Verdana"/>
              </a:rPr>
              <a:t>t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25" dirty="0">
                <a:latin typeface="Verdana"/>
                <a:cs typeface="Verdana"/>
              </a:rPr>
              <a:t>It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i</a:t>
            </a:r>
            <a:r>
              <a:rPr sz="2450" spc="55" dirty="0">
                <a:latin typeface="Verdana"/>
                <a:cs typeface="Verdana"/>
              </a:rPr>
              <a:t>n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15" dirty="0">
                <a:latin typeface="Verdana"/>
                <a:cs typeface="Verdana"/>
              </a:rPr>
              <a:t>ol</a:t>
            </a:r>
            <a:r>
              <a:rPr sz="2450" spc="-65" dirty="0">
                <a:latin typeface="Verdana"/>
                <a:cs typeface="Verdana"/>
              </a:rPr>
              <a:t>v</a:t>
            </a:r>
            <a:r>
              <a:rPr sz="2450" spc="-15" dirty="0">
                <a:latin typeface="Verdana"/>
                <a:cs typeface="Verdana"/>
              </a:rPr>
              <a:t>es  </a:t>
            </a:r>
            <a:r>
              <a:rPr sz="2450" spc="55" dirty="0">
                <a:latin typeface="Verdana"/>
                <a:cs typeface="Verdana"/>
              </a:rPr>
              <a:t>dividing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5" dirty="0">
                <a:latin typeface="Verdana"/>
                <a:cs typeface="Verdana"/>
              </a:rPr>
              <a:t>p</a:t>
            </a:r>
            <a:r>
              <a:rPr sz="2450" spc="110" dirty="0">
                <a:latin typeface="Verdana"/>
                <a:cs typeface="Verdana"/>
              </a:rPr>
              <a:t>h</a:t>
            </a:r>
            <a:r>
              <a:rPr sz="2450" spc="-125" dirty="0">
                <a:latin typeface="Verdana"/>
                <a:cs typeface="Verdana"/>
              </a:rPr>
              <a:t>y</a:t>
            </a:r>
            <a:r>
              <a:rPr sz="2450" dirty="0">
                <a:latin typeface="Verdana"/>
                <a:cs typeface="Verdana"/>
              </a:rPr>
              <a:t>sical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in</a:t>
            </a:r>
            <a:r>
              <a:rPr sz="2450" spc="-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ﬁ</a:t>
            </a:r>
            <a:r>
              <a:rPr sz="2450" spc="-125" dirty="0">
                <a:latin typeface="Verdana"/>
                <a:cs typeface="Verdana"/>
              </a:rPr>
              <a:t>x</a:t>
            </a:r>
            <a:r>
              <a:rPr sz="2450" spc="-15" dirty="0">
                <a:latin typeface="Verdana"/>
                <a:cs typeface="Verdana"/>
              </a:rPr>
              <a:t>ed-si</a:t>
            </a:r>
            <a:r>
              <a:rPr sz="2450" spc="-40" dirty="0">
                <a:latin typeface="Verdana"/>
                <a:cs typeface="Verdana"/>
              </a:rPr>
              <a:t>z</a:t>
            </a:r>
            <a:r>
              <a:rPr sz="2450" spc="25" dirty="0">
                <a:latin typeface="Verdana"/>
                <a:cs typeface="Verdana"/>
              </a:rPr>
              <a:t>e 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30" dirty="0">
                <a:latin typeface="Verdana"/>
                <a:cs typeface="Verdana"/>
              </a:rPr>
              <a:t>ages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5" dirty="0">
                <a:latin typeface="Verdana"/>
                <a:cs typeface="Verdana"/>
              </a:rPr>
              <a:t>ilita</a:t>
            </a:r>
            <a:r>
              <a:rPr sz="2450" spc="-4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efﬁ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45" dirty="0">
                <a:latin typeface="Verdana"/>
                <a:cs typeface="Verdana"/>
              </a:rPr>
              <a:t>ient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allocation.</a:t>
            </a:r>
          </a:p>
          <a:p>
            <a:pPr marL="12700" marR="5080" algn="ctr">
              <a:lnSpc>
                <a:spcPct val="117300"/>
              </a:lnSpc>
            </a:pPr>
            <a:r>
              <a:rPr sz="2450" spc="185" dirty="0">
                <a:latin typeface="Verdana"/>
                <a:cs typeface="Verdana"/>
              </a:rPr>
              <a:t>W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will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anal</a:t>
            </a:r>
            <a:r>
              <a:rPr sz="2450" spc="-30" dirty="0">
                <a:latin typeface="Verdana"/>
                <a:cs typeface="Verdana"/>
              </a:rPr>
              <a:t>y</a:t>
            </a:r>
            <a:r>
              <a:rPr sz="2450" spc="-50" dirty="0">
                <a:latin typeface="Verdana"/>
                <a:cs typeface="Verdana"/>
              </a:rPr>
              <a:t>z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im</a:t>
            </a:r>
            <a:r>
              <a:rPr sz="2450" spc="114" dirty="0">
                <a:latin typeface="Verdana"/>
                <a:cs typeface="Verdana"/>
              </a:rPr>
              <a:t>p</a:t>
            </a:r>
            <a:r>
              <a:rPr sz="2450" spc="55" dirty="0">
                <a:latin typeface="Verdana"/>
                <a:cs typeface="Verdana"/>
              </a:rPr>
              <a:t>ac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85" dirty="0">
                <a:latin typeface="Verdana"/>
                <a:cs typeface="Verdana"/>
              </a:rPr>
              <a:t>aging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s</a:t>
            </a:r>
            <a:r>
              <a:rPr sz="2450" spc="-125" dirty="0">
                <a:latin typeface="Verdana"/>
                <a:cs typeface="Verdana"/>
              </a:rPr>
              <a:t>y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5" dirty="0">
                <a:latin typeface="Verdana"/>
                <a:cs typeface="Verdana"/>
              </a:rPr>
              <a:t>t</a:t>
            </a:r>
            <a:r>
              <a:rPr sz="2450" spc="100" dirty="0">
                <a:latin typeface="Verdana"/>
                <a:cs typeface="Verdana"/>
              </a:rPr>
              <a:t>em  </a:t>
            </a:r>
            <a:r>
              <a:rPr sz="2450" spc="15" dirty="0">
                <a:latin typeface="Verdana"/>
                <a:cs typeface="Verdana"/>
              </a:rPr>
              <a:t>performance.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825"/>
              </a:spcBef>
            </a:pPr>
            <a:r>
              <a:rPr sz="4650" spc="-15" dirty="0"/>
              <a:t>Page</a:t>
            </a:r>
            <a:r>
              <a:rPr sz="4650" spc="35" dirty="0"/>
              <a:t> </a:t>
            </a:r>
            <a:r>
              <a:rPr sz="4650" spc="-15" dirty="0"/>
              <a:t>Replacement</a:t>
            </a:r>
            <a:r>
              <a:rPr sz="4650" spc="-165" dirty="0"/>
              <a:t> </a:t>
            </a:r>
            <a:r>
              <a:rPr sz="4650" spc="20" dirty="0"/>
              <a:t>Algorithms</a:t>
            </a:r>
            <a:endParaRPr sz="4650"/>
          </a:p>
        </p:txBody>
      </p:sp>
      <p:sp>
        <p:nvSpPr>
          <p:cNvPr id="7" name="object 7"/>
          <p:cNvSpPr txBox="1"/>
          <p:nvPr/>
        </p:nvSpPr>
        <p:spPr>
          <a:xfrm>
            <a:off x="9455150" y="4311650"/>
            <a:ext cx="7712075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algn="ctr">
              <a:lnSpc>
                <a:spcPct val="117900"/>
              </a:lnSpc>
              <a:spcBef>
                <a:spcPts val="75"/>
              </a:spcBef>
            </a:pPr>
            <a:r>
              <a:rPr sz="2450" spc="-90" dirty="0">
                <a:latin typeface="Verdana"/>
                <a:cs typeface="Verdana"/>
              </a:rPr>
              <a:t>V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ious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60" dirty="0">
                <a:latin typeface="Verdana"/>
                <a:cs typeface="Verdana"/>
              </a:rPr>
              <a:t>age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55" dirty="0">
                <a:latin typeface="Verdana"/>
                <a:cs typeface="Verdana"/>
              </a:rPr>
              <a:t>epla</a:t>
            </a:r>
            <a:r>
              <a:rPr sz="2450" spc="30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ement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algo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ithms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pl</a:t>
            </a:r>
            <a:r>
              <a:rPr sz="2450" spc="25" dirty="0">
                <a:latin typeface="Verdana"/>
                <a:cs typeface="Verdana"/>
              </a:rPr>
              <a:t>a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  </a:t>
            </a:r>
            <a:r>
              <a:rPr sz="2450" spc="70" dirty="0">
                <a:latin typeface="Verdana"/>
                <a:cs typeface="Verdana"/>
              </a:rPr>
              <a:t>cru</a:t>
            </a:r>
            <a:r>
              <a:rPr sz="2450" spc="50" dirty="0">
                <a:latin typeface="Verdana"/>
                <a:cs typeface="Verdana"/>
              </a:rPr>
              <a:t>c</a:t>
            </a:r>
            <a:r>
              <a:rPr sz="2450" spc="-10" dirty="0">
                <a:latin typeface="Verdana"/>
                <a:cs typeface="Verdana"/>
              </a:rPr>
              <a:t>ial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ole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optimizing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tual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80" dirty="0">
                <a:latin typeface="Verdana"/>
                <a:cs typeface="Verdana"/>
              </a:rPr>
              <a:t>y  </a:t>
            </a:r>
            <a:r>
              <a:rPr sz="2450" spc="15" dirty="0">
                <a:latin typeface="Verdana"/>
                <a:cs typeface="Verdana"/>
              </a:rPr>
              <a:t>performance.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110" dirty="0">
                <a:latin typeface="Verdana"/>
                <a:cs typeface="Verdana"/>
              </a:rPr>
              <a:t>We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will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explore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popular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algorithms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su</a:t>
            </a:r>
            <a:r>
              <a:rPr sz="2450" spc="30" dirty="0">
                <a:latin typeface="Verdana"/>
                <a:cs typeface="Verdana"/>
              </a:rPr>
              <a:t>c</a:t>
            </a:r>
            <a:r>
              <a:rPr sz="2450" spc="120" dirty="0">
                <a:latin typeface="Verdana"/>
                <a:cs typeface="Verdana"/>
              </a:rPr>
              <a:t>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as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LRU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(</a:t>
            </a:r>
            <a:r>
              <a:rPr sz="2450" spc="-135" dirty="0">
                <a:latin typeface="Verdana"/>
                <a:cs typeface="Verdana"/>
              </a:rPr>
              <a:t>L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15" dirty="0">
                <a:latin typeface="Verdana"/>
                <a:cs typeface="Verdana"/>
              </a:rPr>
              <a:t>ast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Re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15" dirty="0">
                <a:latin typeface="Verdana"/>
                <a:cs typeface="Verdana"/>
              </a:rPr>
              <a:t>ently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Used)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LFU  </a:t>
            </a:r>
            <a:r>
              <a:rPr sz="2450" spc="-45" dirty="0">
                <a:latin typeface="Verdana"/>
                <a:cs typeface="Verdana"/>
              </a:rPr>
              <a:t>(Least </a:t>
            </a:r>
            <a:r>
              <a:rPr sz="2450" spc="40" dirty="0">
                <a:latin typeface="Verdana"/>
                <a:cs typeface="Verdana"/>
              </a:rPr>
              <a:t>Frequently </a:t>
            </a:r>
            <a:r>
              <a:rPr sz="2450" spc="-5" dirty="0">
                <a:latin typeface="Verdana"/>
                <a:cs typeface="Verdana"/>
              </a:rPr>
              <a:t>Used)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55" dirty="0">
                <a:latin typeface="Verdana"/>
                <a:cs typeface="Verdana"/>
              </a:rPr>
              <a:t>understand </a:t>
            </a:r>
            <a:r>
              <a:rPr sz="2450" spc="25" dirty="0">
                <a:latin typeface="Verdana"/>
                <a:cs typeface="Verdana"/>
              </a:rPr>
              <a:t>their </a:t>
            </a:r>
            <a:r>
              <a:rPr sz="2450" spc="30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im</a:t>
            </a:r>
            <a:r>
              <a:rPr sz="2450" spc="114" dirty="0">
                <a:latin typeface="Verdana"/>
                <a:cs typeface="Verdana"/>
              </a:rPr>
              <a:t>p</a:t>
            </a:r>
            <a:r>
              <a:rPr sz="2450" spc="55" dirty="0">
                <a:latin typeface="Verdana"/>
                <a:cs typeface="Verdana"/>
              </a:rPr>
              <a:t>ac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s</a:t>
            </a:r>
            <a:r>
              <a:rPr sz="2450" spc="-125" dirty="0">
                <a:latin typeface="Verdana"/>
                <a:cs typeface="Verdana"/>
              </a:rPr>
              <a:t>y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5" dirty="0">
                <a:latin typeface="Verdana"/>
                <a:cs typeface="Verdana"/>
              </a:rPr>
              <a:t>t</a:t>
            </a:r>
            <a:r>
              <a:rPr sz="2450" spc="135" dirty="0">
                <a:latin typeface="Verdana"/>
                <a:cs typeface="Verdana"/>
              </a:rPr>
              <a:t>em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efﬁ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65" dirty="0">
                <a:latin typeface="Verdana"/>
                <a:cs typeface="Verdana"/>
              </a:rPr>
              <a:t>ien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-195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1825"/>
              </a:spcBef>
            </a:pPr>
            <a:r>
              <a:rPr sz="5850" spc="40" dirty="0"/>
              <a:t>Simulation</a:t>
            </a:r>
            <a:r>
              <a:rPr sz="5850" spc="50" dirty="0"/>
              <a:t> </a:t>
            </a:r>
            <a:r>
              <a:rPr sz="5850" spc="45" dirty="0"/>
              <a:t>Setup</a:t>
            </a:r>
            <a:endParaRPr sz="5850"/>
          </a:p>
        </p:txBody>
      </p:sp>
      <p:sp>
        <p:nvSpPr>
          <p:cNvPr id="6" name="object 6"/>
          <p:cNvSpPr txBox="1"/>
          <p:nvPr/>
        </p:nvSpPr>
        <p:spPr>
          <a:xfrm>
            <a:off x="9759950" y="4235450"/>
            <a:ext cx="7350759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17900"/>
              </a:lnSpc>
              <a:spcBef>
                <a:spcPts val="75"/>
              </a:spcBef>
            </a:pPr>
            <a:r>
              <a:rPr sz="2450" spc="-229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anal</a:t>
            </a:r>
            <a:r>
              <a:rPr sz="2450" spc="-30" dirty="0">
                <a:latin typeface="Verdana"/>
                <a:cs typeface="Verdana"/>
              </a:rPr>
              <a:t>y</a:t>
            </a:r>
            <a:r>
              <a:rPr sz="2450" spc="-50" dirty="0">
                <a:latin typeface="Verdana"/>
                <a:cs typeface="Verdana"/>
              </a:rPr>
              <a:t>z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per</a:t>
            </a:r>
            <a:r>
              <a:rPr sz="2450" spc="-1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25" dirty="0">
                <a:latin typeface="Verdana"/>
                <a:cs typeface="Verdana"/>
              </a:rPr>
              <a:t>man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tual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195" dirty="0">
                <a:latin typeface="Verdana"/>
                <a:cs typeface="Verdana"/>
              </a:rPr>
              <a:t>y</a:t>
            </a:r>
            <a:r>
              <a:rPr sz="2450" spc="-360" dirty="0">
                <a:latin typeface="Verdana"/>
                <a:cs typeface="Verdana"/>
              </a:rPr>
              <a:t>, 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will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set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up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simulation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e</a:t>
            </a:r>
            <a:r>
              <a:rPr sz="2450" spc="55" dirty="0">
                <a:latin typeface="Verdana"/>
                <a:cs typeface="Verdana"/>
              </a:rPr>
              <a:t>n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95" dirty="0">
                <a:latin typeface="Verdana"/>
                <a:cs typeface="Verdana"/>
              </a:rPr>
              <a:t>r</a:t>
            </a:r>
            <a:r>
              <a:rPr sz="2450" spc="100" dirty="0">
                <a:latin typeface="Verdana"/>
                <a:cs typeface="Verdana"/>
              </a:rPr>
              <a:t>onment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45" dirty="0">
                <a:latin typeface="Verdana"/>
                <a:cs typeface="Verdana"/>
              </a:rPr>
              <a:t>o  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25" dirty="0">
                <a:latin typeface="Verdana"/>
                <a:cs typeface="Verdana"/>
              </a:rPr>
              <a:t>alua</a:t>
            </a:r>
            <a:r>
              <a:rPr sz="2450" spc="-3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80" dirty="0">
                <a:latin typeface="Verdana"/>
                <a:cs typeface="Verdana"/>
              </a:rPr>
              <a:t>ec</a:t>
            </a:r>
            <a:r>
              <a:rPr sz="2450" spc="-20" dirty="0">
                <a:latin typeface="Verdana"/>
                <a:cs typeface="Verdana"/>
              </a:rPr>
              <a:t>ti</a:t>
            </a:r>
            <a:r>
              <a:rPr sz="2450" spc="-80" dirty="0">
                <a:latin typeface="Verdana"/>
                <a:cs typeface="Verdana"/>
              </a:rPr>
              <a:t>v</a:t>
            </a:r>
            <a:r>
              <a:rPr sz="2450" spc="10" dirty="0">
                <a:latin typeface="Verdana"/>
                <a:cs typeface="Verdana"/>
              </a:rPr>
              <a:t>eness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dif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15" dirty="0">
                <a:latin typeface="Verdana"/>
                <a:cs typeface="Verdana"/>
              </a:rPr>
              <a:t>e</a:t>
            </a:r>
            <a:r>
              <a:rPr sz="2450" spc="-45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50" dirty="0">
                <a:latin typeface="Verdana"/>
                <a:cs typeface="Verdana"/>
              </a:rPr>
              <a:t>age  </a:t>
            </a:r>
            <a:r>
              <a:rPr sz="2450" spc="55" dirty="0">
                <a:latin typeface="Verdana"/>
                <a:cs typeface="Verdana"/>
              </a:rPr>
              <a:t>replacement </a:t>
            </a:r>
            <a:r>
              <a:rPr sz="2450" spc="5" dirty="0">
                <a:latin typeface="Verdana"/>
                <a:cs typeface="Verdana"/>
              </a:rPr>
              <a:t>algorithms. </a:t>
            </a:r>
            <a:r>
              <a:rPr sz="2450" spc="20" dirty="0">
                <a:latin typeface="Verdana"/>
                <a:cs typeface="Verdana"/>
              </a:rPr>
              <a:t>The </a:t>
            </a:r>
            <a:r>
              <a:rPr sz="2450" spc="45" dirty="0">
                <a:latin typeface="Verdana"/>
                <a:cs typeface="Verdana"/>
              </a:rPr>
              <a:t>simulation </a:t>
            </a:r>
            <a:r>
              <a:rPr sz="2450" spc="35" dirty="0">
                <a:latin typeface="Verdana"/>
                <a:cs typeface="Verdana"/>
              </a:rPr>
              <a:t>will </a:t>
            </a:r>
            <a:r>
              <a:rPr sz="2450" spc="40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provide </a:t>
            </a:r>
            <a:r>
              <a:rPr sz="2450" spc="10" dirty="0">
                <a:latin typeface="Verdana"/>
                <a:cs typeface="Verdana"/>
              </a:rPr>
              <a:t>valuable </a:t>
            </a:r>
            <a:r>
              <a:rPr sz="2450" spc="35" dirty="0">
                <a:latin typeface="Verdana"/>
                <a:cs typeface="Verdana"/>
              </a:rPr>
              <a:t>insights </a:t>
            </a:r>
            <a:r>
              <a:rPr sz="2450" spc="40" dirty="0">
                <a:latin typeface="Verdana"/>
                <a:cs typeface="Verdana"/>
              </a:rPr>
              <a:t>into </a:t>
            </a:r>
            <a:r>
              <a:rPr sz="2450" spc="65" dirty="0">
                <a:latin typeface="Verdana"/>
                <a:cs typeface="Verdana"/>
              </a:rPr>
              <a:t>the </a:t>
            </a:r>
            <a:r>
              <a:rPr sz="2450" spc="20" dirty="0">
                <a:latin typeface="Verdana"/>
                <a:cs typeface="Verdana"/>
              </a:rPr>
              <a:t>behavior of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these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algorithms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under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varying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workloads.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825"/>
              </a:spcBef>
            </a:pPr>
            <a:r>
              <a:rPr sz="5850" spc="5" dirty="0"/>
              <a:t>Results</a:t>
            </a:r>
            <a:r>
              <a:rPr sz="5850" spc="-190" dirty="0"/>
              <a:t> </a:t>
            </a:r>
            <a:r>
              <a:rPr sz="5850" spc="-5" dirty="0"/>
              <a:t>Analysis</a:t>
            </a:r>
            <a:endParaRPr sz="5850"/>
          </a:p>
        </p:txBody>
      </p:sp>
      <p:sp>
        <p:nvSpPr>
          <p:cNvPr id="8" name="object 8"/>
          <p:cNvSpPr txBox="1"/>
          <p:nvPr/>
        </p:nvSpPr>
        <p:spPr>
          <a:xfrm>
            <a:off x="9683750" y="4006850"/>
            <a:ext cx="7614920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algn="ctr">
              <a:lnSpc>
                <a:spcPct val="117900"/>
              </a:lnSpc>
              <a:spcBef>
                <a:spcPts val="75"/>
              </a:spcBef>
            </a:pPr>
            <a:r>
              <a:rPr sz="2450" spc="20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results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virtual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memory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simulation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will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be </a:t>
            </a:r>
            <a:r>
              <a:rPr sz="2450" spc="40" dirty="0">
                <a:latin typeface="Verdana"/>
                <a:cs typeface="Verdana"/>
              </a:rPr>
              <a:t>meticulously </a:t>
            </a:r>
            <a:r>
              <a:rPr sz="2450" spc="10" dirty="0">
                <a:latin typeface="Verdana"/>
                <a:cs typeface="Verdana"/>
              </a:rPr>
              <a:t>analyzed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-45" dirty="0">
                <a:latin typeface="Verdana"/>
                <a:cs typeface="Verdana"/>
              </a:rPr>
              <a:t>assess </a:t>
            </a:r>
            <a:r>
              <a:rPr sz="2450" spc="65" dirty="0">
                <a:latin typeface="Verdana"/>
                <a:cs typeface="Verdana"/>
              </a:rPr>
              <a:t>the </a:t>
            </a:r>
            <a:r>
              <a:rPr sz="2450" spc="7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per</a:t>
            </a:r>
            <a:r>
              <a:rPr sz="2450" spc="-1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25" dirty="0">
                <a:latin typeface="Verdana"/>
                <a:cs typeface="Verdana"/>
              </a:rPr>
              <a:t>man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85" dirty="0">
                <a:latin typeface="Verdana"/>
                <a:cs typeface="Verdana"/>
              </a:rPr>
              <a:t>aging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60" dirty="0">
                <a:latin typeface="Verdana"/>
                <a:cs typeface="Verdana"/>
              </a:rPr>
              <a:t>age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55" dirty="0">
                <a:latin typeface="Verdana"/>
                <a:cs typeface="Verdana"/>
              </a:rPr>
              <a:t>epla</a:t>
            </a:r>
            <a:r>
              <a:rPr sz="2450" spc="30" dirty="0">
                <a:latin typeface="Verdana"/>
                <a:cs typeface="Verdana"/>
              </a:rPr>
              <a:t>c</a:t>
            </a:r>
            <a:r>
              <a:rPr sz="2450" spc="80" dirty="0">
                <a:latin typeface="Verdana"/>
                <a:cs typeface="Verdana"/>
              </a:rPr>
              <a:t>ement  </a:t>
            </a:r>
            <a:r>
              <a:rPr sz="2450" spc="5" dirty="0">
                <a:latin typeface="Verdana"/>
                <a:cs typeface="Verdana"/>
              </a:rPr>
              <a:t>algorithms.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0" dirty="0">
                <a:latin typeface="Verdana"/>
                <a:cs typeface="Verdana"/>
              </a:rPr>
              <a:t>We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will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identify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key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metrics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such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as </a:t>
            </a:r>
            <a:r>
              <a:rPr sz="2450" spc="-3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page </a:t>
            </a:r>
            <a:r>
              <a:rPr sz="2450" spc="15" dirty="0">
                <a:latin typeface="Verdana"/>
                <a:cs typeface="Verdana"/>
              </a:rPr>
              <a:t>fault </a:t>
            </a:r>
            <a:r>
              <a:rPr sz="2450" spc="-40" dirty="0">
                <a:latin typeface="Verdana"/>
                <a:cs typeface="Verdana"/>
              </a:rPr>
              <a:t>rate </a:t>
            </a:r>
            <a:r>
              <a:rPr sz="2450" spc="85" dirty="0">
                <a:latin typeface="Verdana"/>
                <a:cs typeface="Verdana"/>
              </a:rPr>
              <a:t>and </a:t>
            </a:r>
            <a:r>
              <a:rPr sz="2450" spc="-5" dirty="0">
                <a:latin typeface="Verdana"/>
                <a:cs typeface="Verdana"/>
              </a:rPr>
              <a:t>system </a:t>
            </a:r>
            <a:r>
              <a:rPr sz="2450" spc="80" dirty="0">
                <a:latin typeface="Verdana"/>
                <a:cs typeface="Verdana"/>
              </a:rPr>
              <a:t>throughput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3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25" dirty="0">
                <a:latin typeface="Verdana"/>
                <a:cs typeface="Verdana"/>
              </a:rPr>
              <a:t>alua</a:t>
            </a:r>
            <a:r>
              <a:rPr sz="2450" spc="-3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80" dirty="0">
                <a:latin typeface="Verdana"/>
                <a:cs typeface="Verdana"/>
              </a:rPr>
              <a:t>ec</a:t>
            </a:r>
            <a:r>
              <a:rPr sz="2450" spc="-20" dirty="0">
                <a:latin typeface="Verdana"/>
                <a:cs typeface="Verdana"/>
              </a:rPr>
              <a:t>ti</a:t>
            </a:r>
            <a:r>
              <a:rPr sz="2450" spc="-80" dirty="0">
                <a:latin typeface="Verdana"/>
                <a:cs typeface="Verdana"/>
              </a:rPr>
              <a:t>v</a:t>
            </a:r>
            <a:r>
              <a:rPr sz="2450" spc="10" dirty="0">
                <a:latin typeface="Verdana"/>
                <a:cs typeface="Verdana"/>
              </a:rPr>
              <a:t>eness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120" dirty="0">
                <a:latin typeface="Verdana"/>
                <a:cs typeface="Verdana"/>
              </a:rPr>
              <a:t>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algo</a:t>
            </a:r>
            <a:r>
              <a:rPr sz="2450" spc="5" dirty="0">
                <a:latin typeface="Verdana"/>
                <a:cs typeface="Verdana"/>
              </a:rPr>
              <a:t>rithm.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410065">
              <a:lnSpc>
                <a:spcPct val="100000"/>
              </a:lnSpc>
              <a:spcBef>
                <a:spcPts val="125"/>
              </a:spcBef>
            </a:pPr>
            <a:r>
              <a:rPr dirty="0"/>
              <a:t>Advanced</a:t>
            </a:r>
            <a:r>
              <a:rPr spc="25" dirty="0"/>
              <a:t> </a:t>
            </a:r>
            <a:r>
              <a:rPr dirty="0"/>
              <a:t>Page</a:t>
            </a:r>
            <a:r>
              <a:rPr spc="30" dirty="0"/>
              <a:t> </a:t>
            </a:r>
            <a:r>
              <a:rPr spc="-5" dirty="0"/>
              <a:t>Replacement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445750" y="3473450"/>
            <a:ext cx="6096000" cy="2284921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358775" algn="just">
              <a:lnSpc>
                <a:spcPct val="102000"/>
              </a:lnSpc>
              <a:spcBef>
                <a:spcPts val="65"/>
              </a:spcBef>
              <a:tabLst>
                <a:tab pos="2117090" algn="l"/>
              </a:tabLst>
            </a:pP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12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as 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vide 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po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ential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fu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ther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optimi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tual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14" dirty="0">
                <a:solidFill>
                  <a:srgbClr val="FFFFFF"/>
                </a:solidFill>
                <a:latin typeface="Verdana"/>
                <a:cs typeface="Verdana"/>
              </a:rPr>
              <a:t>memo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lang="en-IN" sz="2450" dirty="0"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25" dirty="0">
                <a:solidFill>
                  <a:srgbClr val="FFFFFF"/>
                </a:solidFill>
                <a:latin typeface="Verdana"/>
                <a:cs typeface="Verdana"/>
              </a:rPr>
              <a:t>man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e.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anal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their 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antages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limitations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al-  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ld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ena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ios.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6227" y="1429398"/>
            <a:ext cx="6252845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spc="40" dirty="0">
                <a:solidFill>
                  <a:srgbClr val="000000"/>
                </a:solidFill>
              </a:rPr>
              <a:t>Real-world</a:t>
            </a:r>
            <a:r>
              <a:rPr sz="4550" spc="-160" dirty="0">
                <a:solidFill>
                  <a:srgbClr val="000000"/>
                </a:solidFill>
              </a:rPr>
              <a:t> </a:t>
            </a:r>
            <a:r>
              <a:rPr sz="4550" spc="20" dirty="0">
                <a:solidFill>
                  <a:srgbClr val="000000"/>
                </a:solidFill>
              </a:rPr>
              <a:t>Application</a:t>
            </a:r>
            <a:endParaRPr sz="4550"/>
          </a:p>
        </p:txBody>
      </p:sp>
      <p:sp>
        <p:nvSpPr>
          <p:cNvPr id="5" name="object 5"/>
          <p:cNvSpPr txBox="1"/>
          <p:nvPr/>
        </p:nvSpPr>
        <p:spPr>
          <a:xfrm>
            <a:off x="996950" y="3473450"/>
            <a:ext cx="7239000" cy="312059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734820">
              <a:lnSpc>
                <a:spcPct val="117800"/>
              </a:lnSpc>
              <a:spcBef>
                <a:spcPts val="80"/>
              </a:spcBef>
            </a:pPr>
            <a:r>
              <a:rPr sz="2450" spc="90" dirty="0">
                <a:latin typeface="Verdana"/>
                <a:cs typeface="Verdana"/>
              </a:rPr>
              <a:t>Unde</a:t>
            </a:r>
            <a:r>
              <a:rPr sz="2450" spc="55" dirty="0">
                <a:latin typeface="Verdana"/>
                <a:cs typeface="Verdana"/>
              </a:rPr>
              <a:t>r</a:t>
            </a:r>
            <a:r>
              <a:rPr sz="2450" spc="60" dirty="0">
                <a:latin typeface="Verdana"/>
                <a:cs typeface="Verdana"/>
              </a:rPr>
              <a:t>standing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55" dirty="0">
                <a:latin typeface="Verdana"/>
                <a:cs typeface="Verdana"/>
              </a:rPr>
              <a:t>ac</a:t>
            </a:r>
            <a:r>
              <a:rPr sz="2450" spc="25" dirty="0">
                <a:latin typeface="Verdana"/>
                <a:cs typeface="Verdana"/>
              </a:rPr>
              <a:t>tical  </a:t>
            </a:r>
            <a:r>
              <a:rPr sz="2450" spc="50" dirty="0">
                <a:latin typeface="Verdana"/>
                <a:cs typeface="Verdana"/>
              </a:rPr>
              <a:t>implications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tual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memo</a:t>
            </a:r>
            <a:r>
              <a:rPr sz="2450" spc="95" dirty="0">
                <a:latin typeface="Verdana"/>
                <a:cs typeface="Verdana"/>
              </a:rPr>
              <a:t>r</a:t>
            </a:r>
            <a:r>
              <a:rPr sz="2450" spc="-80" dirty="0">
                <a:latin typeface="Verdana"/>
                <a:cs typeface="Verdana"/>
              </a:rPr>
              <a:t>y  </a:t>
            </a:r>
            <a:r>
              <a:rPr sz="2450" spc="55" dirty="0">
                <a:latin typeface="Verdana"/>
                <a:cs typeface="Verdana"/>
              </a:rPr>
              <a:t>optimization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cru</a:t>
            </a:r>
            <a:r>
              <a:rPr sz="2450" spc="50" dirty="0">
                <a:latin typeface="Verdana"/>
                <a:cs typeface="Verdana"/>
              </a:rPr>
              <a:t>c</a:t>
            </a:r>
            <a:r>
              <a:rPr sz="2450" spc="-10" dirty="0">
                <a:latin typeface="Verdana"/>
                <a:cs typeface="Verdana"/>
              </a:rPr>
              <a:t>ial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s</a:t>
            </a:r>
            <a:r>
              <a:rPr sz="2450" spc="-125" dirty="0">
                <a:latin typeface="Verdana"/>
                <a:cs typeface="Verdana"/>
              </a:rPr>
              <a:t>y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5" dirty="0">
                <a:latin typeface="Verdana"/>
                <a:cs typeface="Verdana"/>
              </a:rPr>
              <a:t>t</a:t>
            </a:r>
            <a:r>
              <a:rPr sz="2450" spc="100" dirty="0">
                <a:latin typeface="Verdana"/>
                <a:cs typeface="Verdana"/>
              </a:rPr>
              <a:t>em  </a:t>
            </a:r>
            <a:r>
              <a:rPr sz="2450" spc="10" dirty="0">
                <a:latin typeface="Verdana"/>
                <a:cs typeface="Verdana"/>
              </a:rPr>
              <a:t>administrators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developers.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110" dirty="0">
                <a:latin typeface="Verdana"/>
                <a:cs typeface="Verdana"/>
              </a:rPr>
              <a:t>We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will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discuss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h</a:t>
            </a:r>
            <a:r>
              <a:rPr sz="2450" spc="50" dirty="0">
                <a:latin typeface="Verdana"/>
                <a:cs typeface="Verdana"/>
              </a:rPr>
              <a:t>o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insights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gained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f</a:t>
            </a:r>
            <a:r>
              <a:rPr sz="2450" spc="-80" dirty="0">
                <a:latin typeface="Verdana"/>
                <a:cs typeface="Verdana"/>
              </a:rPr>
              <a:t>r</a:t>
            </a:r>
            <a:r>
              <a:rPr sz="2450" spc="110" dirty="0">
                <a:latin typeface="Verdana"/>
                <a:cs typeface="Verdana"/>
              </a:rPr>
              <a:t>om 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simulation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be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applied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45" dirty="0">
                <a:latin typeface="Verdana"/>
                <a:cs typeface="Verdana"/>
              </a:rPr>
              <a:t>o 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per</a:t>
            </a:r>
            <a:r>
              <a:rPr sz="2450" spc="-1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25" dirty="0">
                <a:latin typeface="Verdana"/>
                <a:cs typeface="Verdana"/>
              </a:rPr>
              <a:t>man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al</a:t>
            </a:r>
            <a:r>
              <a:rPr sz="2450" spc="-95" dirty="0">
                <a:latin typeface="Verdana"/>
                <a:cs typeface="Verdana"/>
              </a:rPr>
              <a:t>-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70" dirty="0">
                <a:latin typeface="Verdana"/>
                <a:cs typeface="Verdana"/>
              </a:rPr>
              <a:t>ld</a:t>
            </a:r>
            <a:endParaRPr sz="2450" dirty="0">
              <a:latin typeface="Verdana"/>
              <a:cs typeface="Verdana"/>
            </a:endParaRPr>
          </a:p>
          <a:p>
            <a:pPr marR="5080">
              <a:lnSpc>
                <a:spcPct val="100000"/>
              </a:lnSpc>
              <a:spcBef>
                <a:spcPts val="509"/>
              </a:spcBef>
            </a:pPr>
            <a:r>
              <a:rPr sz="2450" spc="-60" dirty="0">
                <a:latin typeface="Verdana"/>
                <a:cs typeface="Verdana"/>
              </a:rPr>
              <a:t>systems.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567</Words>
  <Application>Microsoft Office PowerPoint</Application>
  <PresentationFormat>Custom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Cambria</vt:lpstr>
      <vt:lpstr>Times New Roman</vt:lpstr>
      <vt:lpstr>Verdana</vt:lpstr>
      <vt:lpstr>Office Theme</vt:lpstr>
      <vt:lpstr>PowerPoint Presentation</vt:lpstr>
      <vt:lpstr>Introduction</vt:lpstr>
      <vt:lpstr>Virtual Memory Basics</vt:lpstr>
      <vt:lpstr>Paging Mechanism</vt:lpstr>
      <vt:lpstr>Page Replacement Algorithms</vt:lpstr>
      <vt:lpstr>Simulation Setup</vt:lpstr>
      <vt:lpstr>Results Analysis</vt:lpstr>
      <vt:lpstr>Advanced Page Replacement</vt:lpstr>
      <vt:lpstr>Real-world Application</vt:lpstr>
      <vt:lpstr>Challenges and  Considerations</vt:lpstr>
      <vt:lpstr>Future Research Opportunities</vt:lpstr>
      <vt:lpstr>Key Takeaways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Shreenidhi G</cp:lastModifiedBy>
  <cp:revision>2</cp:revision>
  <dcterms:created xsi:type="dcterms:W3CDTF">2024-06-17T03:38:16Z</dcterms:created>
  <dcterms:modified xsi:type="dcterms:W3CDTF">2024-06-17T04:04:39Z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2024-06-17T00:00:00Z</vt:filetime>
  </property>
</Properties>
</file>